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4" r:id="rId2"/>
  </p:sldMasterIdLst>
  <p:notesMasterIdLst>
    <p:notesMasterId r:id="rId33"/>
  </p:notesMasterIdLst>
  <p:handoutMasterIdLst>
    <p:handoutMasterId r:id="rId34"/>
  </p:handoutMasterIdLst>
  <p:sldIdLst>
    <p:sldId id="265" r:id="rId3"/>
    <p:sldId id="279" r:id="rId4"/>
    <p:sldId id="281" r:id="rId5"/>
    <p:sldId id="282" r:id="rId6"/>
    <p:sldId id="283" r:id="rId7"/>
    <p:sldId id="285" r:id="rId8"/>
    <p:sldId id="284" r:id="rId9"/>
    <p:sldId id="286" r:id="rId10"/>
    <p:sldId id="287" r:id="rId11"/>
    <p:sldId id="288" r:id="rId12"/>
    <p:sldId id="289" r:id="rId13"/>
    <p:sldId id="290" r:id="rId14"/>
    <p:sldId id="293" r:id="rId15"/>
    <p:sldId id="294" r:id="rId16"/>
    <p:sldId id="292" r:id="rId17"/>
    <p:sldId id="295" r:id="rId18"/>
    <p:sldId id="296" r:id="rId19"/>
    <p:sldId id="297" r:id="rId20"/>
    <p:sldId id="298" r:id="rId21"/>
    <p:sldId id="256" r:id="rId22"/>
    <p:sldId id="259" r:id="rId23"/>
    <p:sldId id="271" r:id="rId24"/>
    <p:sldId id="272" r:id="rId25"/>
    <p:sldId id="261" r:id="rId26"/>
    <p:sldId id="299" r:id="rId27"/>
    <p:sldId id="301" r:id="rId28"/>
    <p:sldId id="302" r:id="rId29"/>
    <p:sldId id="303" r:id="rId30"/>
    <p:sldId id="305" r:id="rId31"/>
    <p:sldId id="306" r:id="rId32"/>
  </p:sldIdLst>
  <p:sldSz cx="12192000" cy="6858000"/>
  <p:notesSz cx="6797675" cy="9926638"/>
  <p:defaultTextStyle>
    <a:defPPr rtl="0">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4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793D81CF-94F2-401A-BA57-92F5A7B2D0C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68" autoAdjust="0"/>
    <p:restoredTop sz="69531" autoAdjust="0"/>
  </p:normalViewPr>
  <p:slideViewPr>
    <p:cSldViewPr snapToGrid="0">
      <p:cViewPr varScale="1">
        <p:scale>
          <a:sx n="78" d="100"/>
          <a:sy n="78" d="100"/>
        </p:scale>
        <p:origin x="192" y="272"/>
      </p:cViewPr>
      <p:guideLst>
        <p:guide pos="3840"/>
        <p:guide orient="horz" pos="216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52" d="100"/>
          <a:sy n="52" d="100"/>
        </p:scale>
        <p:origin x="2688"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pPr rtl="0"/>
            <a:endParaRPr lang="nl-NL" dirty="0"/>
          </a:p>
        </p:txBody>
      </p:sp>
      <p:sp>
        <p:nvSpPr>
          <p:cNvPr id="3" name="Tijdelijke aanduiding voor datum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pPr rtl="0"/>
            <a:fld id="{3B91D8BD-83CA-448A-B58B-67FBA1A64990}" type="datetime1">
              <a:rPr lang="nl-NL" smtClean="0"/>
              <a:t>05-04-2022</a:t>
            </a:fld>
            <a:endParaRPr lang="nl-NL" dirty="0"/>
          </a:p>
        </p:txBody>
      </p:sp>
      <p:sp>
        <p:nvSpPr>
          <p:cNvPr id="4" name="Tijdelijke aanduiding voor voettekst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pPr rtl="0"/>
            <a:endParaRPr lang="nl-NL" dirty="0"/>
          </a:p>
        </p:txBody>
      </p:sp>
      <p:sp>
        <p:nvSpPr>
          <p:cNvPr id="5" name="Tijdelijke aanduiding voor dianumm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pPr rtl="0"/>
            <a:fld id="{7BAE14B8-3CC9-472D-9BC5-A84D80684DE2}" type="slidenum">
              <a:rPr lang="nl-NL" smtClean="0"/>
              <a:t>‹nr.›</a:t>
            </a:fld>
            <a:endParaRPr lang="nl-NL" dirty="0"/>
          </a:p>
        </p:txBody>
      </p:sp>
    </p:spTree>
    <p:extLst>
      <p:ext uri="{BB962C8B-B14F-4D97-AF65-F5344CB8AC3E}">
        <p14:creationId xmlns:p14="http://schemas.microsoft.com/office/powerpoint/2010/main" val="257782754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pPr rtl="0"/>
            <a:endParaRPr lang="nl-NL" noProof="0" dirty="0"/>
          </a:p>
        </p:txBody>
      </p:sp>
      <p:sp>
        <p:nvSpPr>
          <p:cNvPr id="3" name="Tijdelijke aanduiding voor datum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pPr rtl="0"/>
            <a:fld id="{EFF8680B-ADC8-4E74-99E6-64D3BD1976D4}" type="datetime1">
              <a:rPr lang="nl-NL" noProof="0" smtClean="0"/>
              <a:t>05-04-2022</a:t>
            </a:fld>
            <a:endParaRPr lang="nl-NL" noProof="0" dirty="0"/>
          </a:p>
        </p:txBody>
      </p:sp>
      <p:sp>
        <p:nvSpPr>
          <p:cNvPr id="4" name="Tijdelijke aanduiding voor dia-afbeelding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pPr rtl="0"/>
            <a:endParaRPr lang="nl-NL" noProof="0" dirty="0"/>
          </a:p>
        </p:txBody>
      </p:sp>
      <p:sp>
        <p:nvSpPr>
          <p:cNvPr id="5" name="Tijdelijke aanduiding voor notities 4"/>
          <p:cNvSpPr>
            <a:spLocks noGrp="1"/>
          </p:cNvSpPr>
          <p:nvPr>
            <p:ph type="body" sz="quarter" idx="3"/>
          </p:nvPr>
        </p:nvSpPr>
        <p:spPr>
          <a:xfrm>
            <a:off x="679768" y="4777195"/>
            <a:ext cx="5438140" cy="3350240"/>
          </a:xfrm>
          <a:prstGeom prst="rect">
            <a:avLst/>
          </a:prstGeom>
        </p:spPr>
        <p:txBody>
          <a:bodyPr vert="horz" lIns="91440" tIns="45720" rIns="91440" bIns="45720" rtlCol="0"/>
          <a:lstStyle/>
          <a:p>
            <a:pPr lvl="0"/>
            <a:r>
              <a:rPr lang="nl-NL" noProof="0" dirty="0"/>
              <a:t>Tekststijl van het model bewerken</a:t>
            </a:r>
          </a:p>
          <a:p>
            <a:pPr lvl="1" rtl="0"/>
            <a:r>
              <a:rPr lang="nl-NL" noProof="0" dirty="0"/>
              <a:t>Tweede niveau</a:t>
            </a:r>
          </a:p>
          <a:p>
            <a:pPr lvl="2" rtl="0"/>
            <a:r>
              <a:rPr lang="nl-NL" noProof="0" dirty="0"/>
              <a:t>Derde niveau</a:t>
            </a:r>
          </a:p>
          <a:p>
            <a:pPr lvl="3" rtl="0"/>
            <a:r>
              <a:rPr lang="nl-NL" noProof="0" dirty="0"/>
              <a:t>Vierde niveau</a:t>
            </a:r>
          </a:p>
          <a:p>
            <a:pPr lvl="4" rtl="0"/>
            <a:r>
              <a:rPr lang="nl-NL" noProof="0" dirty="0"/>
              <a:t>Vijfde niveau</a:t>
            </a:r>
          </a:p>
        </p:txBody>
      </p:sp>
      <p:sp>
        <p:nvSpPr>
          <p:cNvPr id="6" name="Tijdelijke aanduiding voor voettekst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pPr rtl="0"/>
            <a:endParaRPr lang="nl-NL" noProof="0" dirty="0"/>
          </a:p>
        </p:txBody>
      </p:sp>
      <p:sp>
        <p:nvSpPr>
          <p:cNvPr id="7" name="Tijdelijke aanduiding voor dia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pPr rtl="0"/>
            <a:fld id="{7FB667E1-E601-4AAF-B95C-B25720D70A60}" type="slidenum">
              <a:rPr lang="nl-NL" noProof="0" smtClean="0"/>
              <a:t>‹nr.›</a:t>
            </a:fld>
            <a:endParaRPr lang="nl-NL" noProof="0" dirty="0"/>
          </a:p>
        </p:txBody>
      </p:sp>
    </p:spTree>
    <p:extLst>
      <p:ext uri="{BB962C8B-B14F-4D97-AF65-F5344CB8AC3E}">
        <p14:creationId xmlns:p14="http://schemas.microsoft.com/office/powerpoint/2010/main" val="71113671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rtl="0"/>
            <a:fld id="{7FB667E1-E601-4AAF-B95C-B25720D70A60}" type="slidenum">
              <a:rPr lang="nl-NL" noProof="0" smtClean="0"/>
              <a:t>1</a:t>
            </a:fld>
            <a:endParaRPr lang="nl-NL" noProof="0" dirty="0"/>
          </a:p>
        </p:txBody>
      </p:sp>
    </p:spTree>
    <p:extLst>
      <p:ext uri="{BB962C8B-B14F-4D97-AF65-F5344CB8AC3E}">
        <p14:creationId xmlns:p14="http://schemas.microsoft.com/office/powerpoint/2010/main" val="7249456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Tandem bestond bijna 25 jaar, wat betekende dat de gasten van in het begin ook steeds ouder werden. Er kwam een idee om hiervoor een specifieke werking op te richten. Het idee van de seniorenwerking was ontstaan. Bij de gesprekken met de gemeente bleek dan Sint Gerardus zijn prefab-containers ging verlaten.</a:t>
            </a:r>
            <a:r>
              <a:rPr lang="nl-BE" baseline="0" dirty="0"/>
              <a:t> Deze stonden vlakbij de gebouwen van Tandem dus dat was een win-winsituatie. We mochten deze containers gebruiken om de werking te starten. </a:t>
            </a:r>
          </a:p>
          <a:p>
            <a:r>
              <a:rPr lang="nl-BE" baseline="0" dirty="0"/>
              <a:t>Door de stijgende vraag/ grotere zorgvragen van onze gasten werd besloten om voor uitbreiding te gaan. </a:t>
            </a:r>
            <a:endParaRPr lang="nl-BE" dirty="0"/>
          </a:p>
        </p:txBody>
      </p:sp>
      <p:sp>
        <p:nvSpPr>
          <p:cNvPr id="4" name="Tijdelijke aanduiding voor dianummer 3"/>
          <p:cNvSpPr>
            <a:spLocks noGrp="1"/>
          </p:cNvSpPr>
          <p:nvPr>
            <p:ph type="sldNum" sz="quarter" idx="10"/>
          </p:nvPr>
        </p:nvSpPr>
        <p:spPr/>
        <p:txBody>
          <a:bodyPr/>
          <a:lstStyle/>
          <a:p>
            <a:pPr rtl="0"/>
            <a:fld id="{7FB667E1-E601-4AAF-B95C-B25720D70A60}" type="slidenum">
              <a:rPr lang="nl-NL" noProof="0" smtClean="0"/>
              <a:t>10</a:t>
            </a:fld>
            <a:endParaRPr lang="nl-NL" noProof="0" dirty="0"/>
          </a:p>
        </p:txBody>
      </p:sp>
    </p:spTree>
    <p:extLst>
      <p:ext uri="{BB962C8B-B14F-4D97-AF65-F5344CB8AC3E}">
        <p14:creationId xmlns:p14="http://schemas.microsoft.com/office/powerpoint/2010/main" val="7005494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pPr rtl="0"/>
            <a:fld id="{7FB667E1-E601-4AAF-B95C-B25720D70A60}" type="slidenum">
              <a:rPr lang="nl-NL" noProof="0" smtClean="0"/>
              <a:t>11</a:t>
            </a:fld>
            <a:endParaRPr lang="nl-NL" noProof="0" dirty="0"/>
          </a:p>
        </p:txBody>
      </p:sp>
    </p:spTree>
    <p:extLst>
      <p:ext uri="{BB962C8B-B14F-4D97-AF65-F5344CB8AC3E}">
        <p14:creationId xmlns:p14="http://schemas.microsoft.com/office/powerpoint/2010/main" val="38684988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Sinds 2017 is de persoonsvolgende financiering</a:t>
            </a:r>
            <a:r>
              <a:rPr lang="nl-BE" baseline="0" dirty="0"/>
              <a:t> in voege. Dit betekend dat, in tegenstelling tot het oude systeem, iedere persoon met een handicap een eigen budget krijgt afhankelijk van zijn zorgbehoefte. Iemand met veel noden krijgt een hoger budget dan iemand met minder noden. Tegen dit basisidee kan niemand iets hebben. De overheid wil de wachtlijsten wegwerken en een zorggarantie bieden voor de zwaarste zorgbehoevenden.</a:t>
            </a:r>
          </a:p>
          <a:p>
            <a:r>
              <a:rPr lang="nl-BE" baseline="0" dirty="0"/>
              <a:t>Jammer genoeg zijn we bijna 2 jaar verder en merken we dat de gekozen methodiek niet het gewenste effect heeft.</a:t>
            </a:r>
          </a:p>
          <a:p>
            <a:r>
              <a:rPr lang="nl-BE" baseline="0" dirty="0"/>
              <a:t>De wachtlijsten bestaan niet meer, omdat er geen </a:t>
            </a:r>
            <a:r>
              <a:rPr lang="nl-BE" baseline="0" dirty="0" err="1"/>
              <a:t>oplijsting</a:t>
            </a:r>
            <a:r>
              <a:rPr lang="nl-BE" baseline="0" dirty="0"/>
              <a:t> meer gemaakt wordt maar er zijn nog heel veel wachtenden. In de voorzieningen zijn meer plaatsen open dan ooit het geval was. Aangezien er geen nieuwe mensen een budget krijgen kunnen er ook geen mensen opgevangen worden en blijven de ‘open plaatsen’ onbenut. </a:t>
            </a:r>
            <a:endParaRPr lang="nl-BE" dirty="0"/>
          </a:p>
        </p:txBody>
      </p:sp>
      <p:sp>
        <p:nvSpPr>
          <p:cNvPr id="4" name="Tijdelijke aanduiding voor dianummer 3"/>
          <p:cNvSpPr>
            <a:spLocks noGrp="1"/>
          </p:cNvSpPr>
          <p:nvPr>
            <p:ph type="sldNum" sz="quarter" idx="10"/>
          </p:nvPr>
        </p:nvSpPr>
        <p:spPr/>
        <p:txBody>
          <a:bodyPr/>
          <a:lstStyle/>
          <a:p>
            <a:pPr rtl="0"/>
            <a:fld id="{7FB667E1-E601-4AAF-B95C-B25720D70A60}" type="slidenum">
              <a:rPr lang="nl-NL" noProof="0" smtClean="0"/>
              <a:t>12</a:t>
            </a:fld>
            <a:endParaRPr lang="nl-NL" noProof="0" dirty="0"/>
          </a:p>
        </p:txBody>
      </p:sp>
    </p:spTree>
    <p:extLst>
      <p:ext uri="{BB962C8B-B14F-4D97-AF65-F5344CB8AC3E}">
        <p14:creationId xmlns:p14="http://schemas.microsoft.com/office/powerpoint/2010/main" val="26891999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pPr rtl="0"/>
            <a:fld id="{7FB667E1-E601-4AAF-B95C-B25720D70A60}" type="slidenum">
              <a:rPr lang="nl-NL" noProof="0" smtClean="0"/>
              <a:t>16</a:t>
            </a:fld>
            <a:endParaRPr lang="nl-NL" noProof="0" dirty="0"/>
          </a:p>
        </p:txBody>
      </p:sp>
    </p:spTree>
    <p:extLst>
      <p:ext uri="{BB962C8B-B14F-4D97-AF65-F5344CB8AC3E}">
        <p14:creationId xmlns:p14="http://schemas.microsoft.com/office/powerpoint/2010/main" val="7458576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buFont typeface="Arial" panose="020B0604020202020204" pitchFamily="34" charset="0"/>
              <a:buChar char="•"/>
            </a:pPr>
            <a:r>
              <a:rPr lang="nl-NL" dirty="0">
                <a:latin typeface="Calibri" panose="020F0502020204030204" pitchFamily="34" charset="0"/>
                <a:cs typeface="Calibri" panose="020F0502020204030204" pitchFamily="34" charset="0"/>
              </a:rPr>
              <a:t>In onze woonvorm leven 9 gasten samen. Dit zijn de oudere/meer zorgbehoevende gasten waarbij het netwerk vaak volledig is weggevallen waardoor wij volledig instaan voor hun kwaliteit van leven.</a:t>
            </a:r>
          </a:p>
          <a:p>
            <a:pPr>
              <a:buFont typeface="Arial" panose="020B0604020202020204" pitchFamily="34" charset="0"/>
              <a:buChar char="•"/>
            </a:pPr>
            <a:r>
              <a:rPr lang="nl-NL" dirty="0">
                <a:latin typeface="Calibri" panose="020F0502020204030204" pitchFamily="34" charset="0"/>
                <a:cs typeface="Calibri" panose="020F0502020204030204" pitchFamily="34" charset="0"/>
              </a:rPr>
              <a:t>We proberen zoveel mogelijk zorg op maat te geven en werken ook meer individueel gericht omdat we merken dat onze gasten dit nodig hebben. Hierbij werken we volgens methode Urlings. </a:t>
            </a:r>
          </a:p>
          <a:p>
            <a:pPr>
              <a:buFont typeface="Arial" panose="020B0604020202020204" pitchFamily="34" charset="0"/>
              <a:buChar char="•"/>
            </a:pPr>
            <a:r>
              <a:rPr lang="nl-NL" dirty="0">
                <a:latin typeface="Calibri" panose="020F0502020204030204" pitchFamily="34" charset="0"/>
                <a:cs typeface="Calibri" panose="020F0502020204030204" pitchFamily="34" charset="0"/>
              </a:rPr>
              <a:t>We proberen in huis 3 zo een warm mogelijke thuis na te streven voor onze gasten.</a:t>
            </a:r>
            <a:endParaRPr lang="nl-BE" dirty="0">
              <a:latin typeface="Calibri" panose="020F0502020204030204" pitchFamily="34" charset="0"/>
              <a:cs typeface="Calibri" panose="020F0502020204030204" pitchFamily="34" charset="0"/>
            </a:endParaRPr>
          </a:p>
          <a:p>
            <a:endParaRPr lang="nl-BE" dirty="0"/>
          </a:p>
        </p:txBody>
      </p:sp>
      <p:sp>
        <p:nvSpPr>
          <p:cNvPr id="4" name="Tijdelijke aanduiding voor dianummer 3"/>
          <p:cNvSpPr>
            <a:spLocks noGrp="1"/>
          </p:cNvSpPr>
          <p:nvPr>
            <p:ph type="sldNum" sz="quarter" idx="5"/>
          </p:nvPr>
        </p:nvSpPr>
        <p:spPr/>
        <p:txBody>
          <a:bodyPr/>
          <a:lstStyle/>
          <a:p>
            <a:pPr rtl="0"/>
            <a:fld id="{7FB667E1-E601-4AAF-B95C-B25720D70A60}" type="slidenum">
              <a:rPr lang="nl-NL" noProof="0" smtClean="0"/>
              <a:t>19</a:t>
            </a:fld>
            <a:endParaRPr lang="nl-NL" noProof="0" dirty="0"/>
          </a:p>
        </p:txBody>
      </p:sp>
    </p:spTree>
    <p:extLst>
      <p:ext uri="{BB962C8B-B14F-4D97-AF65-F5344CB8AC3E}">
        <p14:creationId xmlns:p14="http://schemas.microsoft.com/office/powerpoint/2010/main" val="32438647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We maken dit levensverhaal ook tastbaar in de vorm van een fotoboek, krant, luisterverhaal,… op maat.  Om hier terug met hun over te praten, op eender welk moment. </a:t>
            </a:r>
            <a:endParaRPr lang="nl-BE" dirty="0"/>
          </a:p>
        </p:txBody>
      </p:sp>
      <p:sp>
        <p:nvSpPr>
          <p:cNvPr id="4" name="Tijdelijke aanduiding voor dianummer 3"/>
          <p:cNvSpPr>
            <a:spLocks noGrp="1"/>
          </p:cNvSpPr>
          <p:nvPr>
            <p:ph type="sldNum" sz="quarter" idx="5"/>
          </p:nvPr>
        </p:nvSpPr>
        <p:spPr/>
        <p:txBody>
          <a:bodyPr/>
          <a:lstStyle/>
          <a:p>
            <a:pPr rtl="0"/>
            <a:fld id="{7FB667E1-E601-4AAF-B95C-B25720D70A60}" type="slidenum">
              <a:rPr lang="nl-NL" noProof="0" smtClean="0"/>
              <a:t>23</a:t>
            </a:fld>
            <a:endParaRPr lang="nl-NL" noProof="0" dirty="0"/>
          </a:p>
        </p:txBody>
      </p:sp>
    </p:spTree>
    <p:extLst>
      <p:ext uri="{BB962C8B-B14F-4D97-AF65-F5344CB8AC3E}">
        <p14:creationId xmlns:p14="http://schemas.microsoft.com/office/powerpoint/2010/main" val="39498895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Tovertafel is vooral interessant voor gasten die nog interactief kunnen deelnemen.  Het vraagt nog een zekere vorm van initiatief en motoriek en mentale activiteit. </a:t>
            </a:r>
            <a:endParaRPr lang="nl-BE" dirty="0"/>
          </a:p>
        </p:txBody>
      </p:sp>
      <p:sp>
        <p:nvSpPr>
          <p:cNvPr id="4" name="Tijdelijke aanduiding voor dianummer 3"/>
          <p:cNvSpPr>
            <a:spLocks noGrp="1"/>
          </p:cNvSpPr>
          <p:nvPr>
            <p:ph type="sldNum" sz="quarter" idx="5"/>
          </p:nvPr>
        </p:nvSpPr>
        <p:spPr/>
        <p:txBody>
          <a:bodyPr/>
          <a:lstStyle/>
          <a:p>
            <a:pPr rtl="0"/>
            <a:fld id="{7FB667E1-E601-4AAF-B95C-B25720D70A60}" type="slidenum">
              <a:rPr lang="nl-NL" noProof="0" smtClean="0"/>
              <a:t>25</a:t>
            </a:fld>
            <a:endParaRPr lang="nl-NL" noProof="0" dirty="0"/>
          </a:p>
        </p:txBody>
      </p:sp>
    </p:spTree>
    <p:extLst>
      <p:ext uri="{BB962C8B-B14F-4D97-AF65-F5344CB8AC3E}">
        <p14:creationId xmlns:p14="http://schemas.microsoft.com/office/powerpoint/2010/main" val="27448275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1" u="none" strike="noStrike" kern="120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rPr>
              <a:t>We merkten dat onze bewoners heel graag gewoon samen buiten zitten, samen koffie drinken of buiten eten, samen wat in het tuintje werken.  Ze genieten van de sfeer en komen hier tot rust .  Daarom hebben we een klein afgesloten tuintje op hun maat ingericht.  </a:t>
            </a:r>
          </a:p>
          <a:p>
            <a:endParaRPr lang="nl-BE" dirty="0"/>
          </a:p>
        </p:txBody>
      </p:sp>
      <p:sp>
        <p:nvSpPr>
          <p:cNvPr id="4" name="Tijdelijke aanduiding voor dianummer 3"/>
          <p:cNvSpPr>
            <a:spLocks noGrp="1"/>
          </p:cNvSpPr>
          <p:nvPr>
            <p:ph type="sldNum" sz="quarter" idx="5"/>
          </p:nvPr>
        </p:nvSpPr>
        <p:spPr/>
        <p:txBody>
          <a:bodyPr/>
          <a:lstStyle/>
          <a:p>
            <a:pPr rtl="0"/>
            <a:fld id="{7FB667E1-E601-4AAF-B95C-B25720D70A60}" type="slidenum">
              <a:rPr lang="nl-NL" noProof="0" smtClean="0"/>
              <a:t>27</a:t>
            </a:fld>
            <a:endParaRPr lang="nl-NL" noProof="0" dirty="0"/>
          </a:p>
        </p:txBody>
      </p:sp>
    </p:spTree>
    <p:extLst>
      <p:ext uri="{BB962C8B-B14F-4D97-AF65-F5344CB8AC3E}">
        <p14:creationId xmlns:p14="http://schemas.microsoft.com/office/powerpoint/2010/main" val="36059731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Wij hebben binnen onze werking al goed kunnen beantwoorden aan deze visie door onze dagelijkse organisatie en het soort activiteiten dat we aanbieden.  </a:t>
            </a:r>
          </a:p>
          <a:p>
            <a:r>
              <a:rPr lang="nl-NL" dirty="0"/>
              <a:t>Enige tijd geleden hebben we de kans gekregen om een toestel uit te kunnen uitproberen, dat ons enorm verrast heeft in zijn mogelijkheden. De gasten reageerden hier zodanig enthousiast op dat we dit een enorme meerwaarde zouden vinden in onze werking. </a:t>
            </a:r>
            <a:endParaRPr lang="nl-BE" dirty="0"/>
          </a:p>
        </p:txBody>
      </p:sp>
      <p:sp>
        <p:nvSpPr>
          <p:cNvPr id="4" name="Tijdelijke aanduiding voor dianummer 3"/>
          <p:cNvSpPr>
            <a:spLocks noGrp="1"/>
          </p:cNvSpPr>
          <p:nvPr>
            <p:ph type="sldNum" sz="quarter" idx="5"/>
          </p:nvPr>
        </p:nvSpPr>
        <p:spPr/>
        <p:txBody>
          <a:bodyPr/>
          <a:lstStyle/>
          <a:p>
            <a:pPr rtl="0"/>
            <a:fld id="{7FB667E1-E601-4AAF-B95C-B25720D70A60}" type="slidenum">
              <a:rPr lang="nl-NL" noProof="0" smtClean="0"/>
              <a:t>28</a:t>
            </a:fld>
            <a:endParaRPr lang="nl-NL" noProof="0" dirty="0"/>
          </a:p>
        </p:txBody>
      </p:sp>
    </p:spTree>
    <p:extLst>
      <p:ext uri="{BB962C8B-B14F-4D97-AF65-F5344CB8AC3E}">
        <p14:creationId xmlns:p14="http://schemas.microsoft.com/office/powerpoint/2010/main" val="34720068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Voordelen dementerenden: weinig act aanbod: </a:t>
            </a:r>
          </a:p>
          <a:p>
            <a:pPr marL="171450" indent="-171450">
              <a:buFont typeface="Arial" panose="020B0604020202020204" pitchFamily="34" charset="0"/>
              <a:buChar char="•"/>
            </a:pPr>
            <a:r>
              <a:rPr lang="nl-NL" dirty="0"/>
              <a:t>snel overprikkeld</a:t>
            </a:r>
          </a:p>
          <a:p>
            <a:pPr marL="171450" indent="-171450">
              <a:buFont typeface="Arial" panose="020B0604020202020204" pitchFamily="34" charset="0"/>
              <a:buChar char="•"/>
            </a:pPr>
            <a:r>
              <a:rPr lang="nl-NL" dirty="0"/>
              <a:t>Motorisch weinig mogelijkheden</a:t>
            </a:r>
          </a:p>
          <a:p>
            <a:endParaRPr lang="nl-NL" dirty="0"/>
          </a:p>
          <a:p>
            <a:pPr marL="171450" indent="-171450">
              <a:buFont typeface="Arial" panose="020B0604020202020204" pitchFamily="34" charset="0"/>
              <a:buChar char="•"/>
            </a:pPr>
            <a:r>
              <a:rPr lang="nl-NL" dirty="0"/>
              <a:t>Inspelen op zintuigen</a:t>
            </a:r>
          </a:p>
          <a:p>
            <a:pPr marL="171450" indent="-171450">
              <a:buFont typeface="Arial" panose="020B0604020202020204" pitchFamily="34" charset="0"/>
              <a:buChar char="•"/>
            </a:pPr>
            <a:r>
              <a:rPr lang="nl-NL" dirty="0"/>
              <a:t>Bieden van rust en warme zorg</a:t>
            </a:r>
          </a:p>
          <a:p>
            <a:pPr marL="171450" indent="-171450">
              <a:buFont typeface="Arial" panose="020B0604020202020204" pitchFamily="34" charset="0"/>
              <a:buChar char="•"/>
            </a:pPr>
            <a:r>
              <a:rPr lang="nl-NL" dirty="0"/>
              <a:t>Roept herinneringen op en kan als reminiscentieactiviteit gebruikt worden. (eigen stick maken)  eigen beelden maken van weg naar eigen huis,… </a:t>
            </a:r>
          </a:p>
          <a:p>
            <a:pPr marL="171450" indent="-171450">
              <a:buFont typeface="Arial" panose="020B0604020202020204" pitchFamily="34" charset="0"/>
              <a:buChar char="•"/>
            </a:pPr>
            <a:r>
              <a:rPr lang="nl-NL" dirty="0"/>
              <a:t>Pos effect van muziek</a:t>
            </a:r>
          </a:p>
          <a:p>
            <a:pPr marL="171450" indent="-171450">
              <a:buFont typeface="Arial" panose="020B0604020202020204" pitchFamily="34" charset="0"/>
              <a:buChar char="•"/>
            </a:pPr>
            <a:r>
              <a:rPr lang="nl-NL" dirty="0"/>
              <a:t>Beweging stimuleren bv:  wandeling of fietsroute , je plaatst onze bewoner op een hometrainer voor de projectie</a:t>
            </a:r>
          </a:p>
          <a:p>
            <a:pPr marL="171450" indent="-171450">
              <a:buFont typeface="Arial" panose="020B0604020202020204" pitchFamily="34" charset="0"/>
              <a:buChar char="•"/>
            </a:pPr>
            <a:r>
              <a:rPr lang="nl-NL" dirty="0"/>
              <a:t>Tijdens </a:t>
            </a:r>
            <a:r>
              <a:rPr lang="nl-NL" dirty="0" err="1"/>
              <a:t>wassituatie</a:t>
            </a:r>
            <a:r>
              <a:rPr lang="nl-NL" dirty="0"/>
              <a:t>: onrust voorkomen</a:t>
            </a:r>
          </a:p>
          <a:p>
            <a:endParaRPr lang="nl-NL" dirty="0"/>
          </a:p>
          <a:p>
            <a:pPr marL="171450" indent="-171450">
              <a:buFont typeface="Arial" panose="020B0604020202020204" pitchFamily="34" charset="0"/>
              <a:buChar char="•"/>
            </a:pPr>
            <a:r>
              <a:rPr lang="nl-NL" dirty="0"/>
              <a:t>VOORDELEN  andere bewoners: veel verschillende thema’s die aanspreken op ieders interesse </a:t>
            </a:r>
          </a:p>
          <a:p>
            <a:pPr marL="171450" indent="-171450">
              <a:buFont typeface="Arial" panose="020B0604020202020204" pitchFamily="34" charset="0"/>
              <a:buChar char="•"/>
            </a:pPr>
            <a:r>
              <a:rPr lang="nl-NL" dirty="0"/>
              <a:t>Interactieve thema’s voor bewoners met meer mogelijkheden (reminiscentie, spelvormige filmpjes, bv concert Andre Rieu: met concerttickets, snacks, mooi opkleden, …) </a:t>
            </a:r>
          </a:p>
          <a:p>
            <a:pPr marL="171450" indent="-171450">
              <a:buFont typeface="Arial" panose="020B0604020202020204" pitchFamily="34" charset="0"/>
              <a:buChar char="•"/>
            </a:pPr>
            <a:r>
              <a:rPr lang="nl-NL" dirty="0"/>
              <a:t>Sfeer brengen (natuurbeelden,…) </a:t>
            </a:r>
          </a:p>
          <a:p>
            <a:pPr marL="171450" indent="-171450">
              <a:buFont typeface="Arial" panose="020B0604020202020204" pitchFamily="34" charset="0"/>
              <a:buChar char="•"/>
            </a:pPr>
            <a:endParaRPr lang="nl-BE" dirty="0"/>
          </a:p>
        </p:txBody>
      </p:sp>
      <p:sp>
        <p:nvSpPr>
          <p:cNvPr id="4" name="Tijdelijke aanduiding voor dianummer 3"/>
          <p:cNvSpPr>
            <a:spLocks noGrp="1"/>
          </p:cNvSpPr>
          <p:nvPr>
            <p:ph type="sldNum" sz="quarter" idx="5"/>
          </p:nvPr>
        </p:nvSpPr>
        <p:spPr/>
        <p:txBody>
          <a:bodyPr/>
          <a:lstStyle/>
          <a:p>
            <a:pPr rtl="0"/>
            <a:fld id="{7FB667E1-E601-4AAF-B95C-B25720D70A60}" type="slidenum">
              <a:rPr lang="nl-NL" noProof="0" smtClean="0"/>
              <a:t>29</a:t>
            </a:fld>
            <a:endParaRPr lang="nl-NL" noProof="0" dirty="0"/>
          </a:p>
        </p:txBody>
      </p:sp>
    </p:spTree>
    <p:extLst>
      <p:ext uri="{BB962C8B-B14F-4D97-AF65-F5344CB8AC3E}">
        <p14:creationId xmlns:p14="http://schemas.microsoft.com/office/powerpoint/2010/main" val="14355066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 1983 starten enkele ouders van kinderen met een mentale beperking, vrijwilligers en leden van KVG met de opvang van volwassenen met een mentale beperking. Er volgt een publicatie in het staatsblad en Tandem vzw is een feit. </a:t>
            </a:r>
            <a:r>
              <a:rPr lang="nl-NL" baseline="0" dirty="0"/>
              <a:t>Het toenmalige schoolbestuur had pas een nieuw gebouw gezet waardoor de voormalige klaslokalen vrij kwamen. We mochten één van deze houten blokhutten in gebruik nemen voor deze dagopvang. </a:t>
            </a:r>
            <a:endParaRPr lang="nl-NL" dirty="0"/>
          </a:p>
        </p:txBody>
      </p:sp>
      <p:sp>
        <p:nvSpPr>
          <p:cNvPr id="4" name="Tijdelijke aanduiding voor dianummer 3"/>
          <p:cNvSpPr>
            <a:spLocks noGrp="1"/>
          </p:cNvSpPr>
          <p:nvPr>
            <p:ph type="sldNum" sz="quarter" idx="10"/>
          </p:nvPr>
        </p:nvSpPr>
        <p:spPr/>
        <p:txBody>
          <a:bodyPr/>
          <a:lstStyle/>
          <a:p>
            <a:pPr rtl="0"/>
            <a:fld id="{7FB667E1-E601-4AAF-B95C-B25720D70A60}" type="slidenum">
              <a:rPr lang="nl-NL" noProof="0" smtClean="0"/>
              <a:t>2</a:t>
            </a:fld>
            <a:endParaRPr lang="nl-NL" noProof="0" dirty="0"/>
          </a:p>
        </p:txBody>
      </p:sp>
    </p:spTree>
    <p:extLst>
      <p:ext uri="{BB962C8B-B14F-4D97-AF65-F5344CB8AC3E}">
        <p14:creationId xmlns:p14="http://schemas.microsoft.com/office/powerpoint/2010/main" val="29447254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pPr rtl="0"/>
            <a:fld id="{7FB667E1-E601-4AAF-B95C-B25720D70A60}" type="slidenum">
              <a:rPr lang="nl-NL" noProof="0" smtClean="0"/>
              <a:t>30</a:t>
            </a:fld>
            <a:endParaRPr lang="nl-NL" noProof="0" dirty="0"/>
          </a:p>
        </p:txBody>
      </p:sp>
    </p:spTree>
    <p:extLst>
      <p:ext uri="{BB962C8B-B14F-4D97-AF65-F5344CB8AC3E}">
        <p14:creationId xmlns:p14="http://schemas.microsoft.com/office/powerpoint/2010/main" val="42491879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fontAlgn="base"/>
            <a:r>
              <a:rPr lang="nl-BE" sz="1200" b="0" i="0" kern="1200" dirty="0">
                <a:solidFill>
                  <a:schemeClr val="tx1"/>
                </a:solidFill>
                <a:effectLst/>
                <a:latin typeface="+mn-lt"/>
                <a:ea typeface="+mn-ea"/>
                <a:cs typeface="+mn-cs"/>
              </a:rPr>
              <a:t>Aanvankelijk waren dit op onregelmatige tijdstippen ontspanningsnamiddagen begeleidt door vrijwilligers.</a:t>
            </a:r>
          </a:p>
          <a:p>
            <a:pPr fontAlgn="base"/>
            <a:r>
              <a:rPr lang="nl-BE" sz="1200" b="0" i="0" kern="1200" dirty="0">
                <a:solidFill>
                  <a:schemeClr val="tx1"/>
                </a:solidFill>
                <a:effectLst/>
                <a:latin typeface="+mn-lt"/>
                <a:ea typeface="+mn-ea"/>
                <a:cs typeface="+mn-cs"/>
              </a:rPr>
              <a:t>Deze vrijwilligers streefden met dit initiatief een dubbel doel na: enerzijds de mindervaliden begeleiden in hun verdere ontplooiing naar een grotere vorm van zelfstandigheid en integratie in de samenleving en anderzijds de taak van de ouders en familieleden enkele dagen in de week te verlichten.</a:t>
            </a:r>
            <a:r>
              <a:rPr lang="nl-BE" baseline="0" dirty="0"/>
              <a:t> </a:t>
            </a:r>
            <a:endParaRPr lang="nl-BE" dirty="0"/>
          </a:p>
        </p:txBody>
      </p:sp>
      <p:sp>
        <p:nvSpPr>
          <p:cNvPr id="4" name="Tijdelijke aanduiding voor dianummer 3"/>
          <p:cNvSpPr>
            <a:spLocks noGrp="1"/>
          </p:cNvSpPr>
          <p:nvPr>
            <p:ph type="sldNum" sz="quarter" idx="10"/>
          </p:nvPr>
        </p:nvSpPr>
        <p:spPr/>
        <p:txBody>
          <a:bodyPr/>
          <a:lstStyle/>
          <a:p>
            <a:pPr rtl="0"/>
            <a:fld id="{7FB667E1-E601-4AAF-B95C-B25720D70A60}" type="slidenum">
              <a:rPr lang="nl-NL" noProof="0" smtClean="0"/>
              <a:t>3</a:t>
            </a:fld>
            <a:endParaRPr lang="nl-NL" noProof="0" dirty="0"/>
          </a:p>
        </p:txBody>
      </p:sp>
    </p:spTree>
    <p:extLst>
      <p:ext uri="{BB962C8B-B14F-4D97-AF65-F5344CB8AC3E}">
        <p14:creationId xmlns:p14="http://schemas.microsoft.com/office/powerpoint/2010/main" val="23540494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fontAlgn="base"/>
            <a:r>
              <a:rPr lang="nl-BE" sz="1200" b="0" i="0" kern="1200" dirty="0">
                <a:solidFill>
                  <a:schemeClr val="tx1"/>
                </a:solidFill>
                <a:effectLst/>
                <a:latin typeface="+mn-lt"/>
                <a:ea typeface="+mn-ea"/>
                <a:cs typeface="+mn-cs"/>
              </a:rPr>
              <a:t>Door de toegenomen vraag voor dagopvang en na overleg met de ouders, werd in 1987 in de raad van bestuur geopteerd voor het opstarten van een dagcentrum.</a:t>
            </a:r>
            <a:r>
              <a:rPr lang="nl-BE" sz="1200" b="0" i="0" kern="1200" baseline="0" dirty="0">
                <a:solidFill>
                  <a:schemeClr val="tx1"/>
                </a:solidFill>
                <a:effectLst/>
                <a:latin typeface="+mn-lt"/>
                <a:ea typeface="+mn-ea"/>
                <a:cs typeface="+mn-cs"/>
              </a:rPr>
              <a:t> </a:t>
            </a:r>
            <a:r>
              <a:rPr lang="nl-BE" sz="1200" b="0" i="0" kern="1200" dirty="0">
                <a:solidFill>
                  <a:schemeClr val="tx1"/>
                </a:solidFill>
                <a:effectLst/>
                <a:latin typeface="+mn-lt"/>
                <a:ea typeface="+mn-ea"/>
                <a:cs typeface="+mn-cs"/>
              </a:rPr>
              <a:t>Het personeel bestond het eerste jaar uit vrijwilligers. Dankzij de steun van deze vrijwilligers, de financiële bijdrage van de ouders, giften en de opbrengst van allerlei benefiet-acties, bleef dit project financieel overleven. De vraag naar een voltijdse werking met ondersteuning van personeel deed Tandem vzw in 1988 besluiten een erkenning door de Vlaamse Gemeenschap aan te vragen.</a:t>
            </a:r>
          </a:p>
        </p:txBody>
      </p:sp>
      <p:sp>
        <p:nvSpPr>
          <p:cNvPr id="4" name="Tijdelijke aanduiding voor dianummer 3"/>
          <p:cNvSpPr>
            <a:spLocks noGrp="1"/>
          </p:cNvSpPr>
          <p:nvPr>
            <p:ph type="sldNum" sz="quarter" idx="10"/>
          </p:nvPr>
        </p:nvSpPr>
        <p:spPr/>
        <p:txBody>
          <a:bodyPr/>
          <a:lstStyle/>
          <a:p>
            <a:pPr rtl="0"/>
            <a:fld id="{7FB667E1-E601-4AAF-B95C-B25720D70A60}" type="slidenum">
              <a:rPr lang="nl-NL" noProof="0" smtClean="0"/>
              <a:t>4</a:t>
            </a:fld>
            <a:endParaRPr lang="nl-NL" noProof="0" dirty="0"/>
          </a:p>
        </p:txBody>
      </p:sp>
    </p:spTree>
    <p:extLst>
      <p:ext uri="{BB962C8B-B14F-4D97-AF65-F5344CB8AC3E}">
        <p14:creationId xmlns:p14="http://schemas.microsoft.com/office/powerpoint/2010/main" val="22834029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fontAlgn="base"/>
            <a:r>
              <a:rPr lang="nl-BE" sz="1200" b="0" i="0" kern="1200" dirty="0">
                <a:solidFill>
                  <a:schemeClr val="tx1"/>
                </a:solidFill>
                <a:effectLst/>
                <a:latin typeface="+mn-lt"/>
                <a:ea typeface="+mn-ea"/>
                <a:cs typeface="+mn-cs"/>
              </a:rPr>
              <a:t>Wegens het ontbreken van aangepaste lokalen en gesubsidieerd personeel konden tot 1991 slechts 7 personen met een licht-matige tot ernstige mentale beperking in het dagcentrum begeleid worden. De nood aan een goed uitgebouwde werking en een erkenning door de Vlaamse Gemeenschap hebben geleid tot een uitbreiding van de vzw en een herziening van de beleidsstructuur. Het schepencollege van Diepenbeek besliste in 1991 om voor Tandem prefab lokalen op te richten.</a:t>
            </a:r>
          </a:p>
        </p:txBody>
      </p:sp>
      <p:sp>
        <p:nvSpPr>
          <p:cNvPr id="4" name="Tijdelijke aanduiding voor dianummer 3"/>
          <p:cNvSpPr>
            <a:spLocks noGrp="1"/>
          </p:cNvSpPr>
          <p:nvPr>
            <p:ph type="sldNum" sz="quarter" idx="10"/>
          </p:nvPr>
        </p:nvSpPr>
        <p:spPr/>
        <p:txBody>
          <a:bodyPr/>
          <a:lstStyle/>
          <a:p>
            <a:pPr rtl="0"/>
            <a:fld id="{7FB667E1-E601-4AAF-B95C-B25720D70A60}" type="slidenum">
              <a:rPr lang="nl-NL" noProof="0" smtClean="0"/>
              <a:t>5</a:t>
            </a:fld>
            <a:endParaRPr lang="nl-NL" noProof="0" dirty="0"/>
          </a:p>
        </p:txBody>
      </p:sp>
    </p:spTree>
    <p:extLst>
      <p:ext uri="{BB962C8B-B14F-4D97-AF65-F5344CB8AC3E}">
        <p14:creationId xmlns:p14="http://schemas.microsoft.com/office/powerpoint/2010/main" val="8462690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fontAlgn="base"/>
            <a:r>
              <a:rPr lang="nl-BE" sz="1200" b="0" i="0" kern="1200" dirty="0">
                <a:solidFill>
                  <a:schemeClr val="tx1"/>
                </a:solidFill>
                <a:effectLst/>
                <a:latin typeface="+mn-lt"/>
                <a:ea typeface="+mn-ea"/>
                <a:cs typeface="+mn-cs"/>
              </a:rPr>
              <a:t>Op basis van deze gewijzigde situatie werd er opnieuw een erkenningsaanvraag ingediend. Dit resulteerde in het Ministerieel Besluit van 6 januari 1992 waarbij Tandem met ingang van 1 september 1992 erkend werd als ‘dagcentrum voor het opnemen van 10 mentale beperkte volwassen mannen en vrouwen met een eventuele bijkomende stoornissen, en niet bekwaam om een officieel erkende beschutte werkplaats te bezoeken’. Op basis van deze erkenning werden drie en een half personeelslid aangeworven.</a:t>
            </a:r>
          </a:p>
          <a:p>
            <a:r>
              <a:rPr lang="nl-BE" baseline="0" dirty="0"/>
              <a:t> </a:t>
            </a:r>
            <a:endParaRPr lang="nl-BE" dirty="0"/>
          </a:p>
        </p:txBody>
      </p:sp>
      <p:sp>
        <p:nvSpPr>
          <p:cNvPr id="4" name="Tijdelijke aanduiding voor dianummer 3"/>
          <p:cNvSpPr>
            <a:spLocks noGrp="1"/>
          </p:cNvSpPr>
          <p:nvPr>
            <p:ph type="sldNum" sz="quarter" idx="10"/>
          </p:nvPr>
        </p:nvSpPr>
        <p:spPr/>
        <p:txBody>
          <a:bodyPr/>
          <a:lstStyle/>
          <a:p>
            <a:pPr rtl="0"/>
            <a:fld id="{7FB667E1-E601-4AAF-B95C-B25720D70A60}" type="slidenum">
              <a:rPr lang="nl-NL" noProof="0" smtClean="0"/>
              <a:t>6</a:t>
            </a:fld>
            <a:endParaRPr lang="nl-NL" noProof="0" dirty="0"/>
          </a:p>
        </p:txBody>
      </p:sp>
    </p:spTree>
    <p:extLst>
      <p:ext uri="{BB962C8B-B14F-4D97-AF65-F5344CB8AC3E}">
        <p14:creationId xmlns:p14="http://schemas.microsoft.com/office/powerpoint/2010/main" val="14965244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fontAlgn="base"/>
            <a:r>
              <a:rPr lang="nl-BE" sz="1200" b="0" i="0" kern="1200" dirty="0">
                <a:solidFill>
                  <a:schemeClr val="tx1"/>
                </a:solidFill>
                <a:effectLst/>
                <a:latin typeface="+mn-lt"/>
                <a:ea typeface="+mn-ea"/>
                <a:cs typeface="+mn-cs"/>
              </a:rPr>
              <a:t>Deze erkenning betekende een belangrijke stap in de werking van Tandem. Men kon een voltijdse werking uitbouwen voor de doelgroep. Het dagcentrum fungeerde als een kleinschalig geïntegreerd initiatief met familiaal karakter. In januari 1994 werd met eigen middelen (giften, opbrengsten van acties…) een aanvankelijk nog niet erkende woonvorm voor 10 personen in een huurpand in de Peperstraat in Diepenbeek opgestart.</a:t>
            </a:r>
          </a:p>
          <a:p>
            <a:pPr fontAlgn="base"/>
            <a:r>
              <a:rPr lang="nl-BE" sz="1200" b="0" i="0" kern="1200" dirty="0">
                <a:solidFill>
                  <a:schemeClr val="tx1"/>
                </a:solidFill>
                <a:effectLst/>
                <a:latin typeface="+mn-lt"/>
                <a:ea typeface="+mn-ea"/>
                <a:cs typeface="+mn-cs"/>
              </a:rPr>
              <a:t>In het najaar van 1994 werd door de blijvende aangroei van de doelgroep de beschikbare ruimte voor het dagcentrum te klein. Aan het gemeentebestuur werd gevraagd om de bestaande prefab gebouwen uit te breiden met 2 modules. In januari 1996 werden deze nieuwe ruimtes</a:t>
            </a:r>
          </a:p>
          <a:p>
            <a:pPr fontAlgn="base"/>
            <a:r>
              <a:rPr lang="nl-BE" sz="1200" b="0" i="0" kern="1200" dirty="0">
                <a:solidFill>
                  <a:schemeClr val="tx1"/>
                </a:solidFill>
                <a:effectLst/>
                <a:latin typeface="+mn-lt"/>
                <a:ea typeface="+mn-ea"/>
                <a:cs typeface="+mn-cs"/>
              </a:rPr>
              <a:t>( activiteitenatelier en toiletgelegenheid) in gebruik genomen.</a:t>
            </a:r>
          </a:p>
          <a:p>
            <a:endParaRPr lang="nl-BE" dirty="0"/>
          </a:p>
        </p:txBody>
      </p:sp>
      <p:sp>
        <p:nvSpPr>
          <p:cNvPr id="4" name="Tijdelijke aanduiding voor dianummer 3"/>
          <p:cNvSpPr>
            <a:spLocks noGrp="1"/>
          </p:cNvSpPr>
          <p:nvPr>
            <p:ph type="sldNum" sz="quarter" idx="10"/>
          </p:nvPr>
        </p:nvSpPr>
        <p:spPr/>
        <p:txBody>
          <a:bodyPr/>
          <a:lstStyle/>
          <a:p>
            <a:pPr rtl="0"/>
            <a:fld id="{7FB667E1-E601-4AAF-B95C-B25720D70A60}" type="slidenum">
              <a:rPr lang="nl-NL" noProof="0" smtClean="0"/>
              <a:t>7</a:t>
            </a:fld>
            <a:endParaRPr lang="nl-NL" noProof="0" dirty="0"/>
          </a:p>
        </p:txBody>
      </p:sp>
    </p:spTree>
    <p:extLst>
      <p:ext uri="{BB962C8B-B14F-4D97-AF65-F5344CB8AC3E}">
        <p14:creationId xmlns:p14="http://schemas.microsoft.com/office/powerpoint/2010/main" val="3792498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fontAlgn="base"/>
            <a:r>
              <a:rPr lang="nl-BE" sz="1200" b="0" i="0" kern="1200" dirty="0">
                <a:solidFill>
                  <a:schemeClr val="tx1"/>
                </a:solidFill>
                <a:effectLst/>
                <a:latin typeface="+mn-lt"/>
                <a:ea typeface="+mn-ea"/>
                <a:cs typeface="+mn-cs"/>
              </a:rPr>
              <a:t>In januari 1998 werd het woonproject officieel erkend door het Vlaams Fonds voor Sociale Integratie van Personen me een Handicap als een Tehuis niet-werkenden voor opvang van 10 gasten. Hierdoor kon er opnieuw extra personeel aangeworven worden. Zowel de accommodaties van het dagcentrum als de woonvorm werden echter vlug te klein en bleken onaangepast, zodat besloten werd om een nieuwbouw op te richten. Er werd een bouwdossier samengesteld en in maart 2001 startten de bouwwerken op een terrein in de Onze Lieve Vrouwstraat dat in erfpacht werd verkregen door het OCMW. In maart 2002 werd deze nieuwbouw, bestaande uit een woongedeelte met 14 kamers en een dagcentrum met opvangmogelijkheid voor 40 gasten in gebruik genomen.</a:t>
            </a:r>
          </a:p>
        </p:txBody>
      </p:sp>
      <p:sp>
        <p:nvSpPr>
          <p:cNvPr id="4" name="Tijdelijke aanduiding voor dianummer 3"/>
          <p:cNvSpPr>
            <a:spLocks noGrp="1"/>
          </p:cNvSpPr>
          <p:nvPr>
            <p:ph type="sldNum" sz="quarter" idx="10"/>
          </p:nvPr>
        </p:nvSpPr>
        <p:spPr/>
        <p:txBody>
          <a:bodyPr/>
          <a:lstStyle/>
          <a:p>
            <a:pPr rtl="0"/>
            <a:fld id="{7FB667E1-E601-4AAF-B95C-B25720D70A60}" type="slidenum">
              <a:rPr lang="nl-NL" noProof="0" smtClean="0"/>
              <a:t>8</a:t>
            </a:fld>
            <a:endParaRPr lang="nl-NL" noProof="0" dirty="0"/>
          </a:p>
        </p:txBody>
      </p:sp>
    </p:spTree>
    <p:extLst>
      <p:ext uri="{BB962C8B-B14F-4D97-AF65-F5344CB8AC3E}">
        <p14:creationId xmlns:p14="http://schemas.microsoft.com/office/powerpoint/2010/main" val="35143957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fontAlgn="base"/>
            <a:r>
              <a:rPr lang="nl-BE" sz="1200" b="0" i="0" kern="1200" dirty="0">
                <a:solidFill>
                  <a:schemeClr val="tx1"/>
                </a:solidFill>
                <a:effectLst/>
                <a:latin typeface="+mn-lt"/>
                <a:ea typeface="+mn-ea"/>
                <a:cs typeface="+mn-cs"/>
              </a:rPr>
              <a:t>Nadien kende Tandem een gestage groei. Via de zorgregie kregen we enkele malen de kans om uit te breiden en extra gasten op te vangen.</a:t>
            </a:r>
          </a:p>
          <a:p>
            <a:pPr fontAlgn="base"/>
            <a:r>
              <a:rPr lang="nl-BE" sz="1200" b="0" i="0" kern="1200" dirty="0">
                <a:solidFill>
                  <a:schemeClr val="tx1"/>
                </a:solidFill>
                <a:effectLst/>
                <a:latin typeface="+mn-lt"/>
                <a:ea typeface="+mn-ea"/>
                <a:cs typeface="+mn-cs"/>
              </a:rPr>
              <a:t>Zo werd in 2006 en ruime woning in de Noordenstraat aangekocht waar het nieuwe project ‘ Beschermd Wonen’ startte.</a:t>
            </a:r>
          </a:p>
          <a:p>
            <a:pPr fontAlgn="base"/>
            <a:r>
              <a:rPr lang="nl-BE" sz="1200" b="0" i="0" kern="1200" dirty="0">
                <a:solidFill>
                  <a:schemeClr val="tx1"/>
                </a:solidFill>
                <a:effectLst/>
                <a:latin typeface="+mn-lt"/>
                <a:ea typeface="+mn-ea"/>
                <a:cs typeface="+mn-cs"/>
              </a:rPr>
              <a:t>Later werd hier het DIO project aan toe gevoegd.</a:t>
            </a:r>
          </a:p>
        </p:txBody>
      </p:sp>
      <p:sp>
        <p:nvSpPr>
          <p:cNvPr id="4" name="Tijdelijke aanduiding voor dianummer 3"/>
          <p:cNvSpPr>
            <a:spLocks noGrp="1"/>
          </p:cNvSpPr>
          <p:nvPr>
            <p:ph type="sldNum" sz="quarter" idx="10"/>
          </p:nvPr>
        </p:nvSpPr>
        <p:spPr/>
        <p:txBody>
          <a:bodyPr/>
          <a:lstStyle/>
          <a:p>
            <a:pPr rtl="0"/>
            <a:fld id="{7FB667E1-E601-4AAF-B95C-B25720D70A60}" type="slidenum">
              <a:rPr lang="nl-NL" noProof="0" smtClean="0"/>
              <a:t>9</a:t>
            </a:fld>
            <a:endParaRPr lang="nl-NL" noProof="0" dirty="0"/>
          </a:p>
        </p:txBody>
      </p:sp>
    </p:spTree>
    <p:extLst>
      <p:ext uri="{BB962C8B-B14F-4D97-AF65-F5344CB8AC3E}">
        <p14:creationId xmlns:p14="http://schemas.microsoft.com/office/powerpoint/2010/main" val="280660455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pic>
        <p:nvPicPr>
          <p:cNvPr id="9" name="Afbeelding 8" descr="Zonsopgang over grasheuvel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1" y="0"/>
            <a:ext cx="12188699" cy="4799300"/>
          </a:xfrm>
          <a:prstGeom prst="rect">
            <a:avLst/>
          </a:prstGeom>
        </p:spPr>
      </p:pic>
      <p:sp>
        <p:nvSpPr>
          <p:cNvPr id="4" name="Rechthoek 3"/>
          <p:cNvSpPr/>
          <p:nvPr/>
        </p:nvSpPr>
        <p:spPr bwMode="ltGray">
          <a:xfrm>
            <a:off x="-2" y="4754880"/>
            <a:ext cx="12192002" cy="2103120"/>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dirty="0">
              <a:ln>
                <a:noFill/>
              </a:ln>
              <a:solidFill>
                <a:prstClr val="white"/>
              </a:solidFill>
              <a:effectLst/>
              <a:uLnTx/>
              <a:uFillTx/>
              <a:latin typeface="Euphemia"/>
              <a:ea typeface="+mn-ea"/>
              <a:cs typeface="+mn-cs"/>
            </a:endParaRPr>
          </a:p>
        </p:txBody>
      </p:sp>
      <p:sp>
        <p:nvSpPr>
          <p:cNvPr id="6" name="Rechthoek 5"/>
          <p:cNvSpPr/>
          <p:nvPr/>
        </p:nvSpPr>
        <p:spPr bwMode="white">
          <a:xfrm>
            <a:off x="-127" y="4724400"/>
            <a:ext cx="12188826" cy="76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nl-NL" dirty="0"/>
          </a:p>
        </p:txBody>
      </p:sp>
      <p:sp>
        <p:nvSpPr>
          <p:cNvPr id="2" name="Titel 1"/>
          <p:cNvSpPr>
            <a:spLocks noGrp="1"/>
          </p:cNvSpPr>
          <p:nvPr>
            <p:ph type="ctrTitle"/>
          </p:nvPr>
        </p:nvSpPr>
        <p:spPr>
          <a:xfrm>
            <a:off x="1523999" y="4800600"/>
            <a:ext cx="9144002" cy="1143000"/>
          </a:xfrm>
        </p:spPr>
        <p:txBody>
          <a:bodyPr rtlCol="0" anchor="b">
            <a:normAutofit/>
          </a:bodyPr>
          <a:lstStyle>
            <a:lvl1pPr algn="ctr" rtl="0">
              <a:defRPr sz="4800">
                <a:solidFill>
                  <a:schemeClr val="bg1"/>
                </a:solidFill>
              </a:defRPr>
            </a:lvl1pPr>
          </a:lstStyle>
          <a:p>
            <a:pPr rtl="0"/>
            <a:r>
              <a:rPr lang="nl-NL"/>
              <a:t>Klik om de stijl te bewerken</a:t>
            </a:r>
            <a:endParaRPr lang="nl-NL" dirty="0"/>
          </a:p>
        </p:txBody>
      </p:sp>
      <p:sp>
        <p:nvSpPr>
          <p:cNvPr id="3" name="Subtitel 2"/>
          <p:cNvSpPr>
            <a:spLocks noGrp="1"/>
          </p:cNvSpPr>
          <p:nvPr>
            <p:ph type="subTitle" idx="1"/>
          </p:nvPr>
        </p:nvSpPr>
        <p:spPr>
          <a:xfrm>
            <a:off x="1522413" y="5943600"/>
            <a:ext cx="9144002" cy="762000"/>
          </a:xfrm>
        </p:spPr>
        <p:txBody>
          <a:bodyPr rtlCol="0">
            <a:normAutofit/>
          </a:bodyPr>
          <a:lstStyle>
            <a:lvl1pPr marL="0" indent="0" algn="ctr">
              <a:spcBef>
                <a:spcPts val="0"/>
              </a:spcBef>
              <a:buNone/>
              <a:defRPr sz="2000" cap="none" baseline="0">
                <a:solidFill>
                  <a:schemeClr val="bg1"/>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nl-NL"/>
              <a:t>Klik om de ondertitelstijl van het model te bewerken</a:t>
            </a:r>
            <a:endParaRPr lang="nl-NL" dirty="0"/>
          </a:p>
        </p:txBody>
      </p:sp>
    </p:spTree>
    <p:extLst>
      <p:ext uri="{BB962C8B-B14F-4D97-AF65-F5344CB8AC3E}">
        <p14:creationId xmlns:p14="http://schemas.microsoft.com/office/powerpoint/2010/main" val="3382882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Tx" preserve="1">
  <p:cSld name="Alternatieve inhoud met bijschrift">
    <p:spTree>
      <p:nvGrpSpPr>
        <p:cNvPr id="1" name=""/>
        <p:cNvGrpSpPr/>
        <p:nvPr/>
      </p:nvGrpSpPr>
      <p:grpSpPr>
        <a:xfrm>
          <a:off x="0" y="0"/>
          <a:ext cx="0" cy="0"/>
          <a:chOff x="0" y="0"/>
          <a:chExt cx="0" cy="0"/>
        </a:xfrm>
      </p:grpSpPr>
      <p:sp>
        <p:nvSpPr>
          <p:cNvPr id="8" name="Rechthoek 7"/>
          <p:cNvSpPr/>
          <p:nvPr/>
        </p:nvSpPr>
        <p:spPr bwMode="ltGray">
          <a:xfrm>
            <a:off x="0" y="0"/>
            <a:ext cx="4873752" cy="6858000"/>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dirty="0">
              <a:ln>
                <a:noFill/>
              </a:ln>
              <a:solidFill>
                <a:prstClr val="white"/>
              </a:solidFill>
              <a:effectLst/>
              <a:uLnTx/>
              <a:uFillTx/>
              <a:latin typeface="Euphemia"/>
              <a:ea typeface="+mn-ea"/>
              <a:cs typeface="+mn-cs"/>
            </a:endParaRPr>
          </a:p>
        </p:txBody>
      </p:sp>
      <p:sp>
        <p:nvSpPr>
          <p:cNvPr id="2" name="Titel 1"/>
          <p:cNvSpPr>
            <a:spLocks noGrp="1"/>
          </p:cNvSpPr>
          <p:nvPr>
            <p:ph type="title"/>
          </p:nvPr>
        </p:nvSpPr>
        <p:spPr>
          <a:xfrm>
            <a:off x="760412" y="2362200"/>
            <a:ext cx="3200400" cy="1990725"/>
          </a:xfrm>
        </p:spPr>
        <p:txBody>
          <a:bodyPr rtlCol="0" anchor="b">
            <a:normAutofit/>
          </a:bodyPr>
          <a:lstStyle>
            <a:lvl1pPr rtl="0">
              <a:defRPr sz="3400" b="0">
                <a:solidFill>
                  <a:schemeClr val="bg1"/>
                </a:solidFill>
              </a:defRPr>
            </a:lvl1pPr>
          </a:lstStyle>
          <a:p>
            <a:pPr rtl="0"/>
            <a:r>
              <a:rPr lang="nl-NL"/>
              <a:t>Klik om de stijl te bewerken</a:t>
            </a:r>
            <a:endParaRPr lang="nl-NL" dirty="0"/>
          </a:p>
        </p:txBody>
      </p:sp>
      <p:sp>
        <p:nvSpPr>
          <p:cNvPr id="4" name="Tijdelijke aanduiding voor tekst 3"/>
          <p:cNvSpPr>
            <a:spLocks noGrp="1"/>
          </p:cNvSpPr>
          <p:nvPr>
            <p:ph type="body" sz="half" idx="2"/>
          </p:nvPr>
        </p:nvSpPr>
        <p:spPr>
          <a:xfrm>
            <a:off x="760412" y="4367308"/>
            <a:ext cx="3200400" cy="1622012"/>
          </a:xfrm>
        </p:spPr>
        <p:txBody>
          <a:bodyPr rtlCol="0">
            <a:normAutofit/>
          </a:bodyPr>
          <a:lstStyle>
            <a:lvl1pPr marL="0" indent="0">
              <a:spcBef>
                <a:spcPts val="1200"/>
              </a:spcBef>
              <a:buNone/>
              <a:defRPr sz="16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3" name="Tijdelijke aanduiding voor inhoud 2"/>
          <p:cNvSpPr>
            <a:spLocks noGrp="1"/>
          </p:cNvSpPr>
          <p:nvPr>
            <p:ph idx="1"/>
          </p:nvPr>
        </p:nvSpPr>
        <p:spPr>
          <a:xfrm>
            <a:off x="5362892" y="685800"/>
            <a:ext cx="6370320" cy="5486400"/>
          </a:xfrm>
        </p:spPr>
        <p:txBody>
          <a:bodyPr rtlCol="0">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6" name="Tijdelijke aanduiding voor voettekst 4"/>
          <p:cNvSpPr>
            <a:spLocks noGrp="1"/>
          </p:cNvSpPr>
          <p:nvPr>
            <p:ph type="ftr" sz="quarter" idx="11"/>
          </p:nvPr>
        </p:nvSpPr>
        <p:spPr/>
        <p:txBody>
          <a:bodyPr rtlCol="0"/>
          <a:lstStyle/>
          <a:p>
            <a:pPr rtl="0"/>
            <a:endParaRPr lang="nl-NL" dirty="0"/>
          </a:p>
        </p:txBody>
      </p:sp>
      <p:sp>
        <p:nvSpPr>
          <p:cNvPr id="5" name="Tijdelijke aanduiding voor datum 5"/>
          <p:cNvSpPr>
            <a:spLocks noGrp="1"/>
          </p:cNvSpPr>
          <p:nvPr>
            <p:ph type="dt" sz="half" idx="10"/>
          </p:nvPr>
        </p:nvSpPr>
        <p:spPr/>
        <p:txBody>
          <a:bodyPr rtlCol="0"/>
          <a:lstStyle>
            <a:lvl1pPr>
              <a:defRPr>
                <a:solidFill>
                  <a:schemeClr val="tx2"/>
                </a:solidFill>
              </a:defRPr>
            </a:lvl1pPr>
          </a:lstStyle>
          <a:p>
            <a:pPr rtl="0"/>
            <a:fld id="{C0EBE4A2-D447-4BFE-8F1A-823D447908EB}" type="datetime1">
              <a:rPr lang="nl-NL" smtClean="0"/>
              <a:t>05-04-2022</a:t>
            </a:fld>
            <a:endParaRPr lang="nl-NL" dirty="0"/>
          </a:p>
        </p:txBody>
      </p:sp>
      <p:sp>
        <p:nvSpPr>
          <p:cNvPr id="7" name="Tijdelijke aanduiding voor dianummer 6"/>
          <p:cNvSpPr>
            <a:spLocks noGrp="1"/>
          </p:cNvSpPr>
          <p:nvPr>
            <p:ph type="sldNum" sz="quarter" idx="12"/>
          </p:nvPr>
        </p:nvSpPr>
        <p:spPr/>
        <p:txBody>
          <a:bodyPr rtlCol="0"/>
          <a:lstStyle>
            <a:lvl1pPr>
              <a:defRPr>
                <a:solidFill>
                  <a:schemeClr val="tx2"/>
                </a:solidFill>
              </a:defRPr>
            </a:lvl1pPr>
          </a:lstStyle>
          <a:p>
            <a:pPr rtl="0"/>
            <a:fld id="{CA8D9AD5-F248-4919-864A-CFD76CC027D6}" type="slidenum">
              <a:rPr lang="nl-NL" smtClean="0"/>
              <a:pPr rtl="0"/>
              <a:t>‹nr.›</a:t>
            </a:fld>
            <a:endParaRPr lang="nl-NL" dirty="0"/>
          </a:p>
        </p:txBody>
      </p:sp>
    </p:spTree>
    <p:extLst>
      <p:ext uri="{BB962C8B-B14F-4D97-AF65-F5344CB8AC3E}">
        <p14:creationId xmlns:p14="http://schemas.microsoft.com/office/powerpoint/2010/main" val="376930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picTx" preserve="1">
  <p:cSld name="Afbeelding met bijschrift">
    <p:spTree>
      <p:nvGrpSpPr>
        <p:cNvPr id="1" name=""/>
        <p:cNvGrpSpPr/>
        <p:nvPr/>
      </p:nvGrpSpPr>
      <p:grpSpPr>
        <a:xfrm>
          <a:off x="0" y="0"/>
          <a:ext cx="0" cy="0"/>
          <a:chOff x="0" y="0"/>
          <a:chExt cx="0" cy="0"/>
        </a:xfrm>
      </p:grpSpPr>
      <p:sp>
        <p:nvSpPr>
          <p:cNvPr id="8" name="Rechthoek 7"/>
          <p:cNvSpPr/>
          <p:nvPr/>
        </p:nvSpPr>
        <p:spPr bwMode="ltGray">
          <a:xfrm>
            <a:off x="7315200" y="0"/>
            <a:ext cx="4873752" cy="6858000"/>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dirty="0">
              <a:ln>
                <a:noFill/>
              </a:ln>
              <a:solidFill>
                <a:prstClr val="white"/>
              </a:solidFill>
              <a:effectLst/>
              <a:uLnTx/>
              <a:uFillTx/>
              <a:latin typeface="Euphemia"/>
              <a:ea typeface="+mn-ea"/>
              <a:cs typeface="+mn-cs"/>
            </a:endParaRPr>
          </a:p>
        </p:txBody>
      </p:sp>
      <p:sp>
        <p:nvSpPr>
          <p:cNvPr id="2" name="Titel 1"/>
          <p:cNvSpPr>
            <a:spLocks noGrp="1"/>
          </p:cNvSpPr>
          <p:nvPr>
            <p:ph type="title"/>
          </p:nvPr>
        </p:nvSpPr>
        <p:spPr>
          <a:xfrm>
            <a:off x="7923214" y="2362200"/>
            <a:ext cx="3200400" cy="1993392"/>
          </a:xfrm>
        </p:spPr>
        <p:txBody>
          <a:bodyPr rtlCol="0" anchor="b">
            <a:normAutofit/>
          </a:bodyPr>
          <a:lstStyle>
            <a:lvl1pPr rtl="0">
              <a:defRPr sz="3400" b="0">
                <a:solidFill>
                  <a:schemeClr val="bg1"/>
                </a:solidFill>
              </a:defRPr>
            </a:lvl1pPr>
          </a:lstStyle>
          <a:p>
            <a:pPr rtl="0"/>
            <a:r>
              <a:rPr lang="nl-NL"/>
              <a:t>Klik om de stijl te bewerken</a:t>
            </a:r>
            <a:endParaRPr lang="nl-NL" dirty="0"/>
          </a:p>
        </p:txBody>
      </p:sp>
      <p:sp>
        <p:nvSpPr>
          <p:cNvPr id="3" name="Tijdelijke aanduiding voor afbeelding 2" descr="Een lege tijdelijke aanduiding om een afbeelding toe te voegen. Klik op de tijdelijke aanduiding en selecteer de afbeelding die u wilt toevoegen"/>
          <p:cNvSpPr>
            <a:spLocks noGrp="1"/>
          </p:cNvSpPr>
          <p:nvPr>
            <p:ph type="pic" idx="1"/>
          </p:nvPr>
        </p:nvSpPr>
        <p:spPr>
          <a:xfrm>
            <a:off x="0" y="0"/>
            <a:ext cx="7315200" cy="6858000"/>
          </a:xfrm>
          <a:solidFill>
            <a:schemeClr val="bg2">
              <a:lumMod val="90000"/>
            </a:schemeClr>
          </a:solidFill>
        </p:spPr>
        <p:txBody>
          <a:bodyPr rtlCol="0"/>
          <a:lstStyle>
            <a:lvl1pPr marL="0" indent="0" algn="ctr">
              <a:buNone/>
              <a:defRPr sz="32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nl-NL"/>
              <a:t>Klik op het pictogram als u een afbeelding wilt toevoegen</a:t>
            </a:r>
            <a:endParaRPr lang="nl-NL" dirty="0"/>
          </a:p>
        </p:txBody>
      </p:sp>
      <p:sp>
        <p:nvSpPr>
          <p:cNvPr id="4" name="Tijdelijke aanduiding voor tekst 3"/>
          <p:cNvSpPr>
            <a:spLocks noGrp="1"/>
          </p:cNvSpPr>
          <p:nvPr>
            <p:ph type="body" sz="half" idx="2"/>
          </p:nvPr>
        </p:nvSpPr>
        <p:spPr>
          <a:xfrm>
            <a:off x="7923214" y="4355592"/>
            <a:ext cx="3200400" cy="1644614"/>
          </a:xfrm>
        </p:spPr>
        <p:txBody>
          <a:bodyPr rtlCol="0">
            <a:normAutofit/>
          </a:bodyPr>
          <a:lstStyle>
            <a:lvl1pPr marL="0" indent="0">
              <a:spcBef>
                <a:spcPts val="1200"/>
              </a:spcBef>
              <a:buNone/>
              <a:defRPr sz="16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6" name="Tijdelijke aanduiding voor voettekst 4"/>
          <p:cNvSpPr>
            <a:spLocks noGrp="1"/>
          </p:cNvSpPr>
          <p:nvPr>
            <p:ph type="ftr" sz="quarter" idx="11"/>
          </p:nvPr>
        </p:nvSpPr>
        <p:spPr/>
        <p:txBody>
          <a:bodyPr rtlCol="0"/>
          <a:lstStyle/>
          <a:p>
            <a:pPr rtl="0"/>
            <a:endParaRPr lang="nl-NL" dirty="0"/>
          </a:p>
        </p:txBody>
      </p:sp>
      <p:sp>
        <p:nvSpPr>
          <p:cNvPr id="5" name="Tijdelijke aanduiding voor datum 5"/>
          <p:cNvSpPr>
            <a:spLocks noGrp="1"/>
          </p:cNvSpPr>
          <p:nvPr>
            <p:ph type="dt" sz="half" idx="10"/>
          </p:nvPr>
        </p:nvSpPr>
        <p:spPr/>
        <p:txBody>
          <a:bodyPr rtlCol="0"/>
          <a:lstStyle/>
          <a:p>
            <a:pPr rtl="0"/>
            <a:fld id="{86542CEB-A7F1-4A1D-BCD5-60A65AA72F12}" type="datetime1">
              <a:rPr lang="nl-NL" smtClean="0"/>
              <a:t>05-04-2022</a:t>
            </a:fld>
            <a:endParaRPr lang="nl-NL" dirty="0"/>
          </a:p>
        </p:txBody>
      </p:sp>
      <p:sp>
        <p:nvSpPr>
          <p:cNvPr id="7" name="Tijdelijke aanduiding voor dianummer 6"/>
          <p:cNvSpPr>
            <a:spLocks noGrp="1"/>
          </p:cNvSpPr>
          <p:nvPr>
            <p:ph type="sldNum" sz="quarter" idx="12"/>
          </p:nvPr>
        </p:nvSpPr>
        <p:spPr/>
        <p:txBody>
          <a:bodyPr rtlCol="0"/>
          <a:lstStyle/>
          <a:p>
            <a:pPr rtl="0"/>
            <a:fld id="{CA8D9AD5-F248-4919-864A-CFD76CC027D6}" type="slidenum">
              <a:rPr lang="nl-NL" smtClean="0"/>
              <a:t>‹nr.›</a:t>
            </a:fld>
            <a:endParaRPr lang="nl-NL" dirty="0"/>
          </a:p>
        </p:txBody>
      </p:sp>
    </p:spTree>
    <p:extLst>
      <p:ext uri="{BB962C8B-B14F-4D97-AF65-F5344CB8AC3E}">
        <p14:creationId xmlns:p14="http://schemas.microsoft.com/office/powerpoint/2010/main" val="1371734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lstStyle>
            <a:lvl1pPr rtl="0">
              <a:defRPr/>
            </a:lvl1pPr>
          </a:lstStyle>
          <a:p>
            <a:pPr rtl="0"/>
            <a:r>
              <a:rPr lang="nl-NL"/>
              <a:t>Klik om de stijl te bewerken</a:t>
            </a:r>
            <a:endParaRPr lang="nl-NL" dirty="0"/>
          </a:p>
        </p:txBody>
      </p:sp>
      <p:sp>
        <p:nvSpPr>
          <p:cNvPr id="3" name="Tijdelijke aanduiding voor verticale tekst 2"/>
          <p:cNvSpPr>
            <a:spLocks noGrp="1"/>
          </p:cNvSpPr>
          <p:nvPr>
            <p:ph type="body" orient="vert" idx="1"/>
          </p:nvPr>
        </p:nvSpPr>
        <p:spPr/>
        <p:txBody>
          <a:bodyPr vert="eaVert"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5" name="Tijdelijke aanduiding voor voettekst 3"/>
          <p:cNvSpPr>
            <a:spLocks noGrp="1"/>
          </p:cNvSpPr>
          <p:nvPr>
            <p:ph type="ftr" sz="quarter" idx="11"/>
          </p:nvPr>
        </p:nvSpPr>
        <p:spPr/>
        <p:txBody>
          <a:bodyPr rtlCol="0"/>
          <a:lstStyle/>
          <a:p>
            <a:pPr rtl="0"/>
            <a:endParaRPr lang="nl-NL" dirty="0"/>
          </a:p>
        </p:txBody>
      </p:sp>
      <p:sp>
        <p:nvSpPr>
          <p:cNvPr id="4" name="Tijdelijke aanduiding voor datum 4"/>
          <p:cNvSpPr>
            <a:spLocks noGrp="1"/>
          </p:cNvSpPr>
          <p:nvPr>
            <p:ph type="dt" sz="half" idx="10"/>
          </p:nvPr>
        </p:nvSpPr>
        <p:spPr/>
        <p:txBody>
          <a:bodyPr rtlCol="0"/>
          <a:lstStyle/>
          <a:p>
            <a:pPr rtl="0"/>
            <a:fld id="{D2ABF2EB-F948-4054-BE9C-C084A6AFDF62}" type="datetime1">
              <a:rPr lang="nl-NL" smtClean="0"/>
              <a:t>05-04-2022</a:t>
            </a:fld>
            <a:endParaRPr lang="nl-NL" dirty="0"/>
          </a:p>
        </p:txBody>
      </p:sp>
      <p:sp>
        <p:nvSpPr>
          <p:cNvPr id="6" name="Tijdelijke aanduiding voor dianummer 5"/>
          <p:cNvSpPr>
            <a:spLocks noGrp="1"/>
          </p:cNvSpPr>
          <p:nvPr>
            <p:ph type="sldNum" sz="quarter" idx="12"/>
          </p:nvPr>
        </p:nvSpPr>
        <p:spPr/>
        <p:txBody>
          <a:bodyPr rtlCol="0"/>
          <a:lstStyle/>
          <a:p>
            <a:pPr rtl="0"/>
            <a:fld id="{CA8D9AD5-F248-4919-864A-CFD76CC027D6}" type="slidenum">
              <a:rPr lang="nl-NL" smtClean="0"/>
              <a:t>‹nr.›</a:t>
            </a:fld>
            <a:endParaRPr lang="nl-NL" dirty="0"/>
          </a:p>
        </p:txBody>
      </p:sp>
    </p:spTree>
    <p:extLst>
      <p:ext uri="{BB962C8B-B14F-4D97-AF65-F5344CB8AC3E}">
        <p14:creationId xmlns:p14="http://schemas.microsoft.com/office/powerpoint/2010/main" val="3338572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274638"/>
            <a:ext cx="2628900" cy="5897562"/>
          </a:xfrm>
        </p:spPr>
        <p:txBody>
          <a:bodyPr vert="eaVert" rtlCol="0"/>
          <a:lstStyle>
            <a:lvl1pPr rtl="0">
              <a:defRPr/>
            </a:lvl1pPr>
          </a:lstStyle>
          <a:p>
            <a:pPr rtl="0"/>
            <a:r>
              <a:rPr lang="nl-NL"/>
              <a:t>Klik om de stijl te bewerken</a:t>
            </a:r>
            <a:endParaRPr lang="nl-NL" dirty="0"/>
          </a:p>
        </p:txBody>
      </p:sp>
      <p:sp>
        <p:nvSpPr>
          <p:cNvPr id="3" name="Tijdelijke aanduiding voor verticale tekst 2"/>
          <p:cNvSpPr>
            <a:spLocks noGrp="1"/>
          </p:cNvSpPr>
          <p:nvPr>
            <p:ph type="body" orient="vert" idx="1"/>
          </p:nvPr>
        </p:nvSpPr>
        <p:spPr>
          <a:xfrm>
            <a:off x="838200" y="274638"/>
            <a:ext cx="7734300" cy="5897562"/>
          </a:xfrm>
        </p:spPr>
        <p:txBody>
          <a:bodyPr vert="eaVert"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5" name="Tijdelijke aanduiding voor voettekst 3"/>
          <p:cNvSpPr>
            <a:spLocks noGrp="1"/>
          </p:cNvSpPr>
          <p:nvPr>
            <p:ph type="ftr" sz="quarter" idx="11"/>
          </p:nvPr>
        </p:nvSpPr>
        <p:spPr/>
        <p:txBody>
          <a:bodyPr rtlCol="0"/>
          <a:lstStyle/>
          <a:p>
            <a:pPr rtl="0"/>
            <a:endParaRPr lang="nl-NL" dirty="0"/>
          </a:p>
        </p:txBody>
      </p:sp>
      <p:sp>
        <p:nvSpPr>
          <p:cNvPr id="4" name="Tijdelijke aanduiding voor datum 4"/>
          <p:cNvSpPr>
            <a:spLocks noGrp="1"/>
          </p:cNvSpPr>
          <p:nvPr>
            <p:ph type="dt" sz="half" idx="10"/>
          </p:nvPr>
        </p:nvSpPr>
        <p:spPr/>
        <p:txBody>
          <a:bodyPr rtlCol="0"/>
          <a:lstStyle/>
          <a:p>
            <a:pPr rtl="0"/>
            <a:fld id="{1B783621-F3BA-465F-BF02-983515D16882}" type="datetime1">
              <a:rPr lang="nl-NL" smtClean="0"/>
              <a:t>05-04-2022</a:t>
            </a:fld>
            <a:endParaRPr lang="nl-NL" dirty="0"/>
          </a:p>
        </p:txBody>
      </p:sp>
      <p:sp>
        <p:nvSpPr>
          <p:cNvPr id="6" name="Tijdelijke aanduiding voor dianummer 5"/>
          <p:cNvSpPr>
            <a:spLocks noGrp="1"/>
          </p:cNvSpPr>
          <p:nvPr>
            <p:ph type="sldNum" sz="quarter" idx="12"/>
          </p:nvPr>
        </p:nvSpPr>
        <p:spPr/>
        <p:txBody>
          <a:bodyPr rtlCol="0"/>
          <a:lstStyle/>
          <a:p>
            <a:pPr rtl="0"/>
            <a:fld id="{CA8D9AD5-F248-4919-864A-CFD76CC027D6}" type="slidenum">
              <a:rPr lang="nl-NL" smtClean="0"/>
              <a:t>‹nr.›</a:t>
            </a:fld>
            <a:endParaRPr lang="nl-NL" dirty="0"/>
          </a:p>
        </p:txBody>
      </p:sp>
    </p:spTree>
    <p:extLst>
      <p:ext uri="{BB962C8B-B14F-4D97-AF65-F5344CB8AC3E}">
        <p14:creationId xmlns:p14="http://schemas.microsoft.com/office/powerpoint/2010/main" val="2751558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eldia">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nl-NL"/>
              <a:t>Klik om stijl te bewerken</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dirty="0"/>
          </a:p>
        </p:txBody>
      </p:sp>
      <p:sp>
        <p:nvSpPr>
          <p:cNvPr id="7" name="Date Placeholder 6"/>
          <p:cNvSpPr>
            <a:spLocks noGrp="1"/>
          </p:cNvSpPr>
          <p:nvPr>
            <p:ph type="dt" sz="half" idx="10"/>
          </p:nvPr>
        </p:nvSpPr>
        <p:spPr/>
        <p:txBody>
          <a:bodyPr/>
          <a:lstStyle/>
          <a:p>
            <a:fld id="{1160EA64-D806-43AC-9DF2-F8C432F32B4C}" type="datetimeFigureOut">
              <a:rPr lang="en-US" smtClean="0"/>
              <a:t>4/5/22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smtClean="0"/>
              <a:pPr/>
              <a:t>‹nr.›</a:t>
            </a:fld>
            <a:endParaRPr lang="en-US" dirty="0"/>
          </a:p>
        </p:txBody>
      </p:sp>
    </p:spTree>
    <p:extLst>
      <p:ext uri="{BB962C8B-B14F-4D97-AF65-F5344CB8AC3E}">
        <p14:creationId xmlns:p14="http://schemas.microsoft.com/office/powerpoint/2010/main" val="1595252332"/>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F070A7B3-6521-4DCA-87E5-044747A908C1}" type="datetimeFigureOut">
              <a:rPr lang="en-US" smtClean="0"/>
              <a:t>4/5/22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smtClean="0"/>
              <a:pPr/>
              <a:t>‹nr.›</a:t>
            </a:fld>
            <a:endParaRPr lang="en-US" dirty="0"/>
          </a:p>
        </p:txBody>
      </p:sp>
    </p:spTree>
    <p:extLst>
      <p:ext uri="{BB962C8B-B14F-4D97-AF65-F5344CB8AC3E}">
        <p14:creationId xmlns:p14="http://schemas.microsoft.com/office/powerpoint/2010/main" val="8123265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ekop">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nl-NL"/>
              <a:t>Klik om stijl te bewerken</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7" name="Date Placeholder 6"/>
          <p:cNvSpPr>
            <a:spLocks noGrp="1"/>
          </p:cNvSpPr>
          <p:nvPr>
            <p:ph type="dt" sz="half" idx="10"/>
          </p:nvPr>
        </p:nvSpPr>
        <p:spPr/>
        <p:txBody>
          <a:bodyPr/>
          <a:lstStyle/>
          <a:p>
            <a:fld id="{1160EA64-D806-43AC-9DF2-F8C432F32B4C}" type="datetimeFigureOut">
              <a:rPr lang="en-US" smtClean="0"/>
              <a:t>4/5/22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smtClean="0"/>
              <a:pPr/>
              <a:t>‹nr.›</a:t>
            </a:fld>
            <a:endParaRPr lang="en-US" dirty="0"/>
          </a:p>
        </p:txBody>
      </p:sp>
    </p:spTree>
    <p:extLst>
      <p:ext uri="{BB962C8B-B14F-4D97-AF65-F5344CB8AC3E}">
        <p14:creationId xmlns:p14="http://schemas.microsoft.com/office/powerpoint/2010/main" val="4191696752"/>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8" name="Date Placeholder 7"/>
          <p:cNvSpPr>
            <a:spLocks noGrp="1"/>
          </p:cNvSpPr>
          <p:nvPr>
            <p:ph type="dt" sz="half" idx="10"/>
          </p:nvPr>
        </p:nvSpPr>
        <p:spPr/>
        <p:txBody>
          <a:bodyPr/>
          <a:lstStyle/>
          <a:p>
            <a:fld id="{AB134690-1557-4C89-A502-4959FE7FAD70}" type="datetimeFigureOut">
              <a:rPr lang="en-US" smtClean="0"/>
              <a:t>4/5/22</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smtClean="0"/>
              <a:t>‹nr.›</a:t>
            </a:fld>
            <a:endParaRPr lang="en-US" dirty="0"/>
          </a:p>
        </p:txBody>
      </p:sp>
    </p:spTree>
    <p:extLst>
      <p:ext uri="{BB962C8B-B14F-4D97-AF65-F5344CB8AC3E}">
        <p14:creationId xmlns:p14="http://schemas.microsoft.com/office/powerpoint/2010/main" val="37065160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1583436" y="3143250"/>
            <a:ext cx="4270248" cy="2596776"/>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7" name="Date Placeholder 6"/>
          <p:cNvSpPr>
            <a:spLocks noGrp="1"/>
          </p:cNvSpPr>
          <p:nvPr>
            <p:ph type="dt" sz="half" idx="10"/>
          </p:nvPr>
        </p:nvSpPr>
        <p:spPr/>
        <p:txBody>
          <a:bodyPr/>
          <a:lstStyle/>
          <a:p>
            <a:fld id="{4F7D4976-E339-4826-83B7-FBD03F55ECF8}" type="datetimeFigureOut">
              <a:rPr lang="en-US" smtClean="0"/>
              <a:t>4/5/22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smtClean="0"/>
              <a:t>‹nr.›</a:t>
            </a:fld>
            <a:endParaRPr lang="en-US" dirty="0"/>
          </a:p>
        </p:txBody>
      </p:sp>
      <p:sp>
        <p:nvSpPr>
          <p:cNvPr id="10" name="Title 9"/>
          <p:cNvSpPr>
            <a:spLocks noGrp="1"/>
          </p:cNvSpPr>
          <p:nvPr>
            <p:ph type="title"/>
          </p:nvPr>
        </p:nvSpPr>
        <p:spPr/>
        <p:txBody>
          <a:bodyPr/>
          <a:lstStyle/>
          <a:p>
            <a:r>
              <a:rPr lang="nl-NL"/>
              <a:t>Klik om stijl te bewerken</a:t>
            </a:r>
            <a:endParaRPr lang="en-US" dirty="0"/>
          </a:p>
        </p:txBody>
      </p:sp>
    </p:spTree>
    <p:extLst>
      <p:ext uri="{BB962C8B-B14F-4D97-AF65-F5344CB8AC3E}">
        <p14:creationId xmlns:p14="http://schemas.microsoft.com/office/powerpoint/2010/main" val="8500063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Date Placeholder 2"/>
          <p:cNvSpPr>
            <a:spLocks noGrp="1"/>
          </p:cNvSpPr>
          <p:nvPr>
            <p:ph type="dt" sz="half" idx="10"/>
          </p:nvPr>
        </p:nvSpPr>
        <p:spPr/>
        <p:txBody>
          <a:bodyPr/>
          <a:lstStyle/>
          <a:p>
            <a:fld id="{E1037C31-9E7A-4F99-8774-A0E530DE1A42}" type="datetimeFigureOut">
              <a:rPr lang="en-US" smtClean="0"/>
              <a:t>4/5/22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smtClean="0"/>
              <a:t>‹nr.›</a:t>
            </a:fld>
            <a:endParaRPr lang="en-US" dirty="0"/>
          </a:p>
        </p:txBody>
      </p:sp>
    </p:spTree>
    <p:extLst>
      <p:ext uri="{BB962C8B-B14F-4D97-AF65-F5344CB8AC3E}">
        <p14:creationId xmlns:p14="http://schemas.microsoft.com/office/powerpoint/2010/main" val="335177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inhoud">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lstStyle>
            <a:lvl1pPr rtl="0">
              <a:defRPr/>
            </a:lvl1pPr>
          </a:lstStyle>
          <a:p>
            <a:pPr rtl="0"/>
            <a:r>
              <a:rPr lang="nl-NL"/>
              <a:t>Klik om de stijl te bewerken</a:t>
            </a:r>
            <a:endParaRPr lang="nl-NL" dirty="0"/>
          </a:p>
        </p:txBody>
      </p:sp>
      <p:sp>
        <p:nvSpPr>
          <p:cNvPr id="3" name="Tijdelijke aanduiding voor inhoud 2"/>
          <p:cNvSpPr>
            <a:spLocks noGrp="1"/>
          </p:cNvSpPr>
          <p:nvPr>
            <p:ph idx="1"/>
          </p:nvPr>
        </p:nvSpPr>
        <p:spPr/>
        <p:txBody>
          <a:bodyPr rtlCol="0"/>
          <a:lstStyle>
            <a:lvl6pPr>
              <a:defRPr/>
            </a:lvl6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5" name="Tijdelijke aanduiding voor voettekst 3"/>
          <p:cNvSpPr>
            <a:spLocks noGrp="1"/>
          </p:cNvSpPr>
          <p:nvPr>
            <p:ph type="ftr" sz="quarter" idx="11"/>
          </p:nvPr>
        </p:nvSpPr>
        <p:spPr/>
        <p:txBody>
          <a:bodyPr rtlCol="0"/>
          <a:lstStyle/>
          <a:p>
            <a:pPr rtl="0"/>
            <a:endParaRPr lang="nl-NL" dirty="0"/>
          </a:p>
        </p:txBody>
      </p:sp>
      <p:sp>
        <p:nvSpPr>
          <p:cNvPr id="4" name="Tijdelijke aanduiding voor datum 4"/>
          <p:cNvSpPr>
            <a:spLocks noGrp="1"/>
          </p:cNvSpPr>
          <p:nvPr>
            <p:ph type="dt" sz="half" idx="10"/>
          </p:nvPr>
        </p:nvSpPr>
        <p:spPr/>
        <p:txBody>
          <a:bodyPr rtlCol="0"/>
          <a:lstStyle/>
          <a:p>
            <a:pPr rtl="0"/>
            <a:fld id="{04C4977C-656A-4418-BB61-B9FFF9B1BEB0}" type="datetime1">
              <a:rPr lang="nl-NL" smtClean="0"/>
              <a:t>05-04-2022</a:t>
            </a:fld>
            <a:endParaRPr lang="nl-NL" dirty="0"/>
          </a:p>
        </p:txBody>
      </p:sp>
      <p:sp>
        <p:nvSpPr>
          <p:cNvPr id="6" name="Tijdelijke aanduiding voor dianummer 5"/>
          <p:cNvSpPr>
            <a:spLocks noGrp="1"/>
          </p:cNvSpPr>
          <p:nvPr>
            <p:ph type="sldNum" sz="quarter" idx="12"/>
          </p:nvPr>
        </p:nvSpPr>
        <p:spPr/>
        <p:txBody>
          <a:bodyPr rtlCol="0"/>
          <a:lstStyle/>
          <a:p>
            <a:pPr rtl="0"/>
            <a:fld id="{CA8D9AD5-F248-4919-864A-CFD76CC027D6}" type="slidenum">
              <a:rPr lang="nl-NL" smtClean="0"/>
              <a:t>‹nr.›</a:t>
            </a:fld>
            <a:endParaRPr lang="nl-NL" dirty="0"/>
          </a:p>
        </p:txBody>
      </p:sp>
    </p:spTree>
    <p:extLst>
      <p:ext uri="{BB962C8B-B14F-4D97-AF65-F5344CB8AC3E}">
        <p14:creationId xmlns:p14="http://schemas.microsoft.com/office/powerpoint/2010/main" val="4159342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smtClean="0"/>
              <a:t>4/5/22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7A6979-0714-4377-B894-6BE4C2D6E202}" type="slidenum">
              <a:rPr lang="en-US" smtClean="0"/>
              <a:t>‹nr.›</a:t>
            </a:fld>
            <a:endParaRPr lang="en-US" dirty="0"/>
          </a:p>
        </p:txBody>
      </p:sp>
    </p:spTree>
    <p:extLst>
      <p:ext uri="{BB962C8B-B14F-4D97-AF65-F5344CB8AC3E}">
        <p14:creationId xmlns:p14="http://schemas.microsoft.com/office/powerpoint/2010/main" val="7425934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nl-NL"/>
              <a:t>Klik om stijl te bewerken</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9" name="Date Placeholder 8"/>
          <p:cNvSpPr>
            <a:spLocks noGrp="1"/>
          </p:cNvSpPr>
          <p:nvPr>
            <p:ph type="dt" sz="half" idx="10"/>
          </p:nvPr>
        </p:nvSpPr>
        <p:spPr/>
        <p:txBody>
          <a:bodyPr/>
          <a:lstStyle/>
          <a:p>
            <a:fld id="{D1BE4249-C0D0-4B06-8692-E8BB871AF643}" type="datetimeFigureOut">
              <a:rPr lang="en-US" smtClean="0"/>
              <a:t>4/5/22</a:t>
            </a:fld>
            <a:endParaRPr lang="en-US" dirty="0"/>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fld id="{8A7A6979-0714-4377-B894-6BE4C2D6E202}" type="slidenum">
              <a:rPr lang="en-US" smtClean="0"/>
              <a:t>‹nr.›</a:t>
            </a:fld>
            <a:endParaRPr lang="en-US" dirty="0"/>
          </a:p>
        </p:txBody>
      </p:sp>
    </p:spTree>
    <p:extLst>
      <p:ext uri="{BB962C8B-B14F-4D97-AF65-F5344CB8AC3E}">
        <p14:creationId xmlns:p14="http://schemas.microsoft.com/office/powerpoint/2010/main" val="5863778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nl-NL"/>
              <a:t>Klik om stijl te bewerken</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42B0DB6-F5C7-45FB-8CF3-31B45F9C2DAC}" type="datetimeFigureOut">
              <a:rPr lang="en-US" smtClean="0"/>
              <a:t>4/5/22</a:t>
            </a:fld>
            <a:endParaRPr lang="en-US" dirty="0"/>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smtClean="0"/>
              <a:t>‹nr.›</a:t>
            </a:fld>
            <a:endParaRPr lang="en-US" dirty="0"/>
          </a:p>
        </p:txBody>
      </p:sp>
    </p:spTree>
    <p:extLst>
      <p:ext uri="{BB962C8B-B14F-4D97-AF65-F5344CB8AC3E}">
        <p14:creationId xmlns:p14="http://schemas.microsoft.com/office/powerpoint/2010/main" val="72022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Vertical Text Placeholder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E9F9C37B-1D36-470B-8223-D6C91242EC14}" type="datetimeFigureOut">
              <a:rPr lang="en-US" smtClean="0"/>
              <a:t>4/5/22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t>‹nr.›</a:t>
            </a:fld>
            <a:endParaRPr lang="en-US" dirty="0"/>
          </a:p>
        </p:txBody>
      </p:sp>
    </p:spTree>
    <p:extLst>
      <p:ext uri="{BB962C8B-B14F-4D97-AF65-F5344CB8AC3E}">
        <p14:creationId xmlns:p14="http://schemas.microsoft.com/office/powerpoint/2010/main" val="27424431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nl-NL"/>
              <a:t>Klik om stijl te bewerken</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67C6F52A-A82B-47A2-A83A-8C4C91F2D59F}" type="datetimeFigureOut">
              <a:rPr lang="en-US" smtClean="0"/>
              <a:t>4/5/22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t>‹nr.›</a:t>
            </a:fld>
            <a:endParaRPr lang="en-US" dirty="0"/>
          </a:p>
        </p:txBody>
      </p:sp>
    </p:spTree>
    <p:extLst>
      <p:ext uri="{BB962C8B-B14F-4D97-AF65-F5344CB8AC3E}">
        <p14:creationId xmlns:p14="http://schemas.microsoft.com/office/powerpoint/2010/main" val="26649491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bg>
      <p:bgRef idx="1002">
        <a:schemeClr val="bg2"/>
      </p:bgRef>
    </p:bg>
    <p:spTree>
      <p:nvGrpSpPr>
        <p:cNvPr id="1" name=""/>
        <p:cNvGrpSpPr/>
        <p:nvPr/>
      </p:nvGrpSpPr>
      <p:grpSpPr>
        <a:xfrm>
          <a:off x="0" y="0"/>
          <a:ext cx="0" cy="0"/>
          <a:chOff x="0" y="0"/>
          <a:chExt cx="0" cy="0"/>
        </a:xfrm>
      </p:grpSpPr>
      <p:sp>
        <p:nvSpPr>
          <p:cNvPr id="7" name="Rechthoek 1"/>
          <p:cNvSpPr/>
          <p:nvPr/>
        </p:nvSpPr>
        <p:spPr bwMode="ltGray">
          <a:xfrm>
            <a:off x="0" y="0"/>
            <a:ext cx="12188826" cy="457200"/>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R="0" lvl="0" indent="0" algn="ctr" rtl="0" fontAlgn="auto">
              <a:lnSpc>
                <a:spcPct val="100000"/>
              </a:lnSpc>
              <a:spcBef>
                <a:spcPts val="0"/>
              </a:spcBef>
              <a:spcAft>
                <a:spcPts val="0"/>
              </a:spcAft>
              <a:buClrTx/>
              <a:buSzTx/>
              <a:buFontTx/>
              <a:buNone/>
              <a:tabLst/>
            </a:pPr>
            <a:endParaRPr kumimoji="0" lang="nl-NL" b="0" i="0" u="none" strike="noStrike" kern="0" cap="none" spc="0" normalizeH="0" baseline="0" dirty="0">
              <a:ln>
                <a:noFill/>
              </a:ln>
              <a:solidFill>
                <a:prstClr val="white"/>
              </a:solidFill>
              <a:effectLst/>
              <a:uLnTx/>
              <a:uFillTx/>
              <a:latin typeface="Euphemia"/>
            </a:endParaRPr>
          </a:p>
        </p:txBody>
      </p:sp>
      <p:sp>
        <p:nvSpPr>
          <p:cNvPr id="8" name="Rechthoek 2"/>
          <p:cNvSpPr/>
          <p:nvPr/>
        </p:nvSpPr>
        <p:spPr bwMode="white">
          <a:xfrm>
            <a:off x="-1" y="411480"/>
            <a:ext cx="12188826" cy="457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nl-NL" dirty="0"/>
          </a:p>
        </p:txBody>
      </p:sp>
      <p:sp>
        <p:nvSpPr>
          <p:cNvPr id="2" name="Titel 1"/>
          <p:cNvSpPr>
            <a:spLocks noGrp="1"/>
          </p:cNvSpPr>
          <p:nvPr>
            <p:ph type="title"/>
          </p:nvPr>
        </p:nvSpPr>
        <p:spPr>
          <a:xfrm>
            <a:off x="1524000" y="1143000"/>
            <a:ext cx="9144000" cy="2667000"/>
          </a:xfrm>
        </p:spPr>
        <p:txBody>
          <a:bodyPr rtlCol="0" anchor="b">
            <a:normAutofit/>
          </a:bodyPr>
          <a:lstStyle>
            <a:lvl1pPr algn="ctr" rtl="0">
              <a:defRPr sz="5200" b="0"/>
            </a:lvl1pPr>
          </a:lstStyle>
          <a:p>
            <a:pPr rtl="0"/>
            <a:r>
              <a:rPr lang="nl-NL"/>
              <a:t>Klik om de stijl te bewerken</a:t>
            </a:r>
            <a:endParaRPr lang="nl-NL" dirty="0"/>
          </a:p>
        </p:txBody>
      </p:sp>
      <p:sp>
        <p:nvSpPr>
          <p:cNvPr id="3" name="Tijdelijke aanduiding voor tekst 2"/>
          <p:cNvSpPr>
            <a:spLocks noGrp="1"/>
          </p:cNvSpPr>
          <p:nvPr>
            <p:ph type="body" idx="1"/>
          </p:nvPr>
        </p:nvSpPr>
        <p:spPr>
          <a:xfrm>
            <a:off x="1524000" y="3810000"/>
            <a:ext cx="9144000" cy="1143000"/>
          </a:xfrm>
        </p:spPr>
        <p:txBody>
          <a:bodyPr rtlCol="0" anchor="t">
            <a:normAutofit/>
          </a:bodyPr>
          <a:lstStyle>
            <a:lvl1pPr marL="0" indent="0" algn="ctr">
              <a:spcBef>
                <a:spcPts val="0"/>
              </a:spcBef>
              <a:buNone/>
              <a:defRPr sz="2400" cap="none"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5" name="Tijdelijke aanduiding voor voettekst 3"/>
          <p:cNvSpPr>
            <a:spLocks noGrp="1"/>
          </p:cNvSpPr>
          <p:nvPr>
            <p:ph type="ftr" sz="quarter" idx="11"/>
          </p:nvPr>
        </p:nvSpPr>
        <p:spPr/>
        <p:txBody>
          <a:bodyPr rtlCol="0"/>
          <a:lstStyle/>
          <a:p>
            <a:pPr rtl="0"/>
            <a:endParaRPr lang="nl-NL" dirty="0"/>
          </a:p>
        </p:txBody>
      </p:sp>
      <p:sp>
        <p:nvSpPr>
          <p:cNvPr id="4" name="Tijdelijke aanduiding voor datum 4"/>
          <p:cNvSpPr>
            <a:spLocks noGrp="1"/>
          </p:cNvSpPr>
          <p:nvPr>
            <p:ph type="dt" sz="half" idx="10"/>
          </p:nvPr>
        </p:nvSpPr>
        <p:spPr/>
        <p:txBody>
          <a:bodyPr rtlCol="0"/>
          <a:lstStyle/>
          <a:p>
            <a:pPr rtl="0"/>
            <a:fld id="{685DF1D8-FD1F-4ADE-9E90-BC3A7C423E0D}" type="datetime1">
              <a:rPr lang="nl-NL" smtClean="0"/>
              <a:t>05-04-2022</a:t>
            </a:fld>
            <a:endParaRPr lang="nl-NL" dirty="0"/>
          </a:p>
        </p:txBody>
      </p:sp>
      <p:sp>
        <p:nvSpPr>
          <p:cNvPr id="6" name="Tijdelijke aanduiding voor dianummer 5"/>
          <p:cNvSpPr>
            <a:spLocks noGrp="1"/>
          </p:cNvSpPr>
          <p:nvPr>
            <p:ph type="sldNum" sz="quarter" idx="12"/>
          </p:nvPr>
        </p:nvSpPr>
        <p:spPr/>
        <p:txBody>
          <a:bodyPr rtlCol="0"/>
          <a:lstStyle/>
          <a:p>
            <a:pPr rtl="0"/>
            <a:fld id="{CA8D9AD5-F248-4919-864A-CFD76CC027D6}" type="slidenum">
              <a:rPr lang="nl-NL" smtClean="0"/>
              <a:t>‹nr.›</a:t>
            </a:fld>
            <a:endParaRPr lang="nl-NL" dirty="0"/>
          </a:p>
        </p:txBody>
      </p:sp>
    </p:spTree>
    <p:extLst>
      <p:ext uri="{BB962C8B-B14F-4D97-AF65-F5344CB8AC3E}">
        <p14:creationId xmlns:p14="http://schemas.microsoft.com/office/powerpoint/2010/main" val="27158437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Alternatieve sectiekop">
    <p:bg>
      <p:bgRef idx="1003">
        <a:schemeClr val="bg2"/>
      </p:bgRef>
    </p:bg>
    <p:spTree>
      <p:nvGrpSpPr>
        <p:cNvPr id="1" name=""/>
        <p:cNvGrpSpPr/>
        <p:nvPr/>
      </p:nvGrpSpPr>
      <p:grpSpPr>
        <a:xfrm>
          <a:off x="0" y="0"/>
          <a:ext cx="0" cy="0"/>
          <a:chOff x="0" y="0"/>
          <a:chExt cx="0" cy="0"/>
        </a:xfrm>
      </p:grpSpPr>
      <p:sp>
        <p:nvSpPr>
          <p:cNvPr id="2" name="Titel 1"/>
          <p:cNvSpPr>
            <a:spLocks noGrp="1"/>
          </p:cNvSpPr>
          <p:nvPr>
            <p:ph type="title"/>
          </p:nvPr>
        </p:nvSpPr>
        <p:spPr>
          <a:xfrm>
            <a:off x="1524000" y="1143000"/>
            <a:ext cx="9144000" cy="2667000"/>
          </a:xfrm>
        </p:spPr>
        <p:txBody>
          <a:bodyPr rtlCol="0" anchor="b">
            <a:normAutofit/>
          </a:bodyPr>
          <a:lstStyle>
            <a:lvl1pPr algn="ctr" rtl="0">
              <a:defRPr sz="5200" b="0">
                <a:solidFill>
                  <a:schemeClr val="tx1"/>
                </a:solidFill>
              </a:defRPr>
            </a:lvl1pPr>
          </a:lstStyle>
          <a:p>
            <a:pPr rtl="0"/>
            <a:r>
              <a:rPr lang="nl-NL"/>
              <a:t>Klik om de stijl te bewerken</a:t>
            </a:r>
            <a:endParaRPr lang="nl-NL" dirty="0"/>
          </a:p>
        </p:txBody>
      </p:sp>
      <p:sp>
        <p:nvSpPr>
          <p:cNvPr id="3" name="Tijdelijke aanduiding voor tekst 2"/>
          <p:cNvSpPr>
            <a:spLocks noGrp="1"/>
          </p:cNvSpPr>
          <p:nvPr>
            <p:ph type="body" idx="1"/>
          </p:nvPr>
        </p:nvSpPr>
        <p:spPr>
          <a:xfrm>
            <a:off x="1522413" y="3810000"/>
            <a:ext cx="9144000" cy="1143000"/>
          </a:xfrm>
        </p:spPr>
        <p:txBody>
          <a:bodyPr rtlCol="0" anchor="t">
            <a:normAutofit/>
          </a:bodyPr>
          <a:lstStyle>
            <a:lvl1pPr marL="0" indent="0" algn="ctr">
              <a:spcBef>
                <a:spcPts val="0"/>
              </a:spcBef>
              <a:buNone/>
              <a:defRPr sz="2400" cap="none"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5" name="Tijdelijke aanduiding voor voettekst 3"/>
          <p:cNvSpPr>
            <a:spLocks noGrp="1"/>
          </p:cNvSpPr>
          <p:nvPr>
            <p:ph type="ftr" sz="quarter" idx="11"/>
          </p:nvPr>
        </p:nvSpPr>
        <p:spPr/>
        <p:txBody>
          <a:bodyPr rtlCol="0"/>
          <a:lstStyle>
            <a:lvl1pPr>
              <a:defRPr>
                <a:solidFill>
                  <a:schemeClr val="tx2"/>
                </a:solidFill>
              </a:defRPr>
            </a:lvl1pPr>
          </a:lstStyle>
          <a:p>
            <a:pPr rtl="0"/>
            <a:endParaRPr lang="nl-NL" dirty="0"/>
          </a:p>
        </p:txBody>
      </p:sp>
      <p:sp>
        <p:nvSpPr>
          <p:cNvPr id="4" name="Tijdelijke aanduiding voor datum 4"/>
          <p:cNvSpPr>
            <a:spLocks noGrp="1"/>
          </p:cNvSpPr>
          <p:nvPr>
            <p:ph type="dt" sz="half" idx="10"/>
          </p:nvPr>
        </p:nvSpPr>
        <p:spPr/>
        <p:txBody>
          <a:bodyPr rtlCol="0"/>
          <a:lstStyle>
            <a:lvl1pPr>
              <a:defRPr>
                <a:solidFill>
                  <a:schemeClr val="tx2"/>
                </a:solidFill>
              </a:defRPr>
            </a:lvl1pPr>
          </a:lstStyle>
          <a:p>
            <a:pPr rtl="0"/>
            <a:fld id="{36BD4E74-4E81-4B25-AC7C-0C032883BD76}" type="datetime1">
              <a:rPr lang="nl-NL" smtClean="0"/>
              <a:t>05-04-2022</a:t>
            </a:fld>
            <a:endParaRPr lang="nl-NL" dirty="0"/>
          </a:p>
        </p:txBody>
      </p:sp>
      <p:sp>
        <p:nvSpPr>
          <p:cNvPr id="6" name="Tijdelijke aanduiding voor dianummer 5"/>
          <p:cNvSpPr>
            <a:spLocks noGrp="1"/>
          </p:cNvSpPr>
          <p:nvPr>
            <p:ph type="sldNum" sz="quarter" idx="12"/>
          </p:nvPr>
        </p:nvSpPr>
        <p:spPr/>
        <p:txBody>
          <a:bodyPr rtlCol="0"/>
          <a:lstStyle>
            <a:lvl1pPr>
              <a:defRPr>
                <a:solidFill>
                  <a:schemeClr val="tx2"/>
                </a:solidFill>
              </a:defRPr>
            </a:lvl1pPr>
          </a:lstStyle>
          <a:p>
            <a:pPr rtl="0"/>
            <a:fld id="{CA8D9AD5-F248-4919-864A-CFD76CC027D6}" type="slidenum">
              <a:rPr lang="nl-NL" smtClean="0"/>
              <a:pPr rtl="0"/>
              <a:t>‹nr.›</a:t>
            </a:fld>
            <a:endParaRPr lang="nl-NL" dirty="0"/>
          </a:p>
        </p:txBody>
      </p:sp>
    </p:spTree>
    <p:extLst>
      <p:ext uri="{BB962C8B-B14F-4D97-AF65-F5344CB8AC3E}">
        <p14:creationId xmlns:p14="http://schemas.microsoft.com/office/powerpoint/2010/main" val="280432806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lstStyle>
            <a:lvl1pPr rtl="0">
              <a:defRPr/>
            </a:lvl1pPr>
          </a:lstStyle>
          <a:p>
            <a:pPr rtl="0"/>
            <a:r>
              <a:rPr lang="nl-NL"/>
              <a:t>Klik om de stijl te bewerken</a:t>
            </a:r>
            <a:endParaRPr lang="nl-NL" dirty="0"/>
          </a:p>
        </p:txBody>
      </p:sp>
      <p:sp>
        <p:nvSpPr>
          <p:cNvPr id="3" name="Tijdelijke aanduiding voor inhoud 2"/>
          <p:cNvSpPr>
            <a:spLocks noGrp="1"/>
          </p:cNvSpPr>
          <p:nvPr>
            <p:ph sz="half" idx="1"/>
          </p:nvPr>
        </p:nvSpPr>
        <p:spPr>
          <a:xfrm>
            <a:off x="1341120" y="1901952"/>
            <a:ext cx="4572000" cy="4123944"/>
          </a:xfrm>
        </p:spPr>
        <p:txBody>
          <a:bodyPr rtlCol="0">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inhoud 3"/>
          <p:cNvSpPr>
            <a:spLocks noGrp="1"/>
          </p:cNvSpPr>
          <p:nvPr>
            <p:ph sz="half" idx="2"/>
          </p:nvPr>
        </p:nvSpPr>
        <p:spPr>
          <a:xfrm>
            <a:off x="6278880" y="1901952"/>
            <a:ext cx="4572000" cy="4123944"/>
          </a:xfrm>
        </p:spPr>
        <p:txBody>
          <a:bodyPr rtlCol="0">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6" name="Tijdelijke aanduiding voor voettekst 4"/>
          <p:cNvSpPr>
            <a:spLocks noGrp="1"/>
          </p:cNvSpPr>
          <p:nvPr>
            <p:ph type="ftr" sz="quarter" idx="11"/>
          </p:nvPr>
        </p:nvSpPr>
        <p:spPr/>
        <p:txBody>
          <a:bodyPr rtlCol="0"/>
          <a:lstStyle/>
          <a:p>
            <a:pPr rtl="0"/>
            <a:endParaRPr lang="nl-NL" dirty="0"/>
          </a:p>
        </p:txBody>
      </p:sp>
      <p:sp>
        <p:nvSpPr>
          <p:cNvPr id="5" name="Tijdelijke aanduiding voor datum 5"/>
          <p:cNvSpPr>
            <a:spLocks noGrp="1"/>
          </p:cNvSpPr>
          <p:nvPr>
            <p:ph type="dt" sz="half" idx="10"/>
          </p:nvPr>
        </p:nvSpPr>
        <p:spPr/>
        <p:txBody>
          <a:bodyPr rtlCol="0"/>
          <a:lstStyle/>
          <a:p>
            <a:pPr rtl="0"/>
            <a:fld id="{3CD6C2BA-F214-410E-A16E-9BBB50AA67CE}" type="datetime1">
              <a:rPr lang="nl-NL" smtClean="0"/>
              <a:t>05-04-2022</a:t>
            </a:fld>
            <a:endParaRPr lang="nl-NL" dirty="0"/>
          </a:p>
        </p:txBody>
      </p:sp>
      <p:sp>
        <p:nvSpPr>
          <p:cNvPr id="7" name="Tijdelijke aanduiding voor dianummer 6"/>
          <p:cNvSpPr>
            <a:spLocks noGrp="1"/>
          </p:cNvSpPr>
          <p:nvPr>
            <p:ph type="sldNum" sz="quarter" idx="12"/>
          </p:nvPr>
        </p:nvSpPr>
        <p:spPr/>
        <p:txBody>
          <a:bodyPr rtlCol="0"/>
          <a:lstStyle/>
          <a:p>
            <a:pPr rtl="0"/>
            <a:fld id="{A0ECE5F2-81AA-4605-B028-6FBA391056AF}" type="slidenum">
              <a:rPr lang="nl-NL" smtClean="0"/>
              <a:t>‹nr.›</a:t>
            </a:fld>
            <a:endParaRPr lang="nl-NL" dirty="0"/>
          </a:p>
        </p:txBody>
      </p:sp>
    </p:spTree>
    <p:extLst>
      <p:ext uri="{BB962C8B-B14F-4D97-AF65-F5344CB8AC3E}">
        <p14:creationId xmlns:p14="http://schemas.microsoft.com/office/powerpoint/2010/main" val="3117078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lstStyle>
            <a:lvl1pPr rtl="0">
              <a:defRPr/>
            </a:lvl1pPr>
          </a:lstStyle>
          <a:p>
            <a:pPr rtl="0"/>
            <a:r>
              <a:rPr lang="nl-NL"/>
              <a:t>Klik om de stijl te bewerken</a:t>
            </a:r>
            <a:endParaRPr lang="nl-NL" dirty="0"/>
          </a:p>
        </p:txBody>
      </p:sp>
      <p:sp>
        <p:nvSpPr>
          <p:cNvPr id="3" name="Tijdelijke aanduiding voor tekst 2"/>
          <p:cNvSpPr>
            <a:spLocks noGrp="1"/>
          </p:cNvSpPr>
          <p:nvPr>
            <p:ph type="body" idx="1"/>
          </p:nvPr>
        </p:nvSpPr>
        <p:spPr>
          <a:xfrm>
            <a:off x="1341120" y="1837464"/>
            <a:ext cx="4572000" cy="766588"/>
          </a:xfrm>
        </p:spPr>
        <p:txBody>
          <a:bodyPr rtlCol="0" anchor="ctr">
            <a:normAutofit/>
          </a:bodyPr>
          <a:lstStyle>
            <a:lvl1pPr marL="0" indent="0">
              <a:spcBef>
                <a:spcPts val="0"/>
              </a:spcBef>
              <a:buNone/>
              <a:defRPr sz="2200" b="0"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1341120" y="2740732"/>
            <a:ext cx="4572000" cy="3288847"/>
          </a:xfrm>
        </p:spPr>
        <p:txBody>
          <a:bodyPr rtlCol="0">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5" name="Tijdelijke aanduiding voor tekst 4"/>
          <p:cNvSpPr>
            <a:spLocks noGrp="1"/>
          </p:cNvSpPr>
          <p:nvPr>
            <p:ph type="body" sz="quarter" idx="3"/>
          </p:nvPr>
        </p:nvSpPr>
        <p:spPr>
          <a:xfrm>
            <a:off x="6278880" y="1837464"/>
            <a:ext cx="4572000" cy="766588"/>
          </a:xfrm>
        </p:spPr>
        <p:txBody>
          <a:bodyPr rtlCol="0" anchor="ctr">
            <a:normAutofit/>
          </a:bodyPr>
          <a:lstStyle>
            <a:lvl1pPr marL="0" indent="0">
              <a:spcBef>
                <a:spcPts val="0"/>
              </a:spcBef>
              <a:buNone/>
              <a:defRPr sz="2200" b="0"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278880" y="2740732"/>
            <a:ext cx="4572000" cy="3288847"/>
          </a:xfrm>
        </p:spPr>
        <p:txBody>
          <a:bodyPr rtlCol="0">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8" name="Tijdelijke aanduiding voor voettekst 6"/>
          <p:cNvSpPr>
            <a:spLocks noGrp="1"/>
          </p:cNvSpPr>
          <p:nvPr>
            <p:ph type="ftr" sz="quarter" idx="11"/>
          </p:nvPr>
        </p:nvSpPr>
        <p:spPr/>
        <p:txBody>
          <a:bodyPr rtlCol="0"/>
          <a:lstStyle/>
          <a:p>
            <a:pPr rtl="0"/>
            <a:endParaRPr lang="nl-NL" dirty="0"/>
          </a:p>
        </p:txBody>
      </p:sp>
      <p:sp>
        <p:nvSpPr>
          <p:cNvPr id="7" name="Tijdelijke aanduiding voor datum 7"/>
          <p:cNvSpPr>
            <a:spLocks noGrp="1"/>
          </p:cNvSpPr>
          <p:nvPr>
            <p:ph type="dt" sz="half" idx="10"/>
          </p:nvPr>
        </p:nvSpPr>
        <p:spPr/>
        <p:txBody>
          <a:bodyPr rtlCol="0"/>
          <a:lstStyle/>
          <a:p>
            <a:pPr rtl="0"/>
            <a:fld id="{F985B306-DF13-4A07-8BAA-89F40FC081E0}" type="datetime1">
              <a:rPr lang="nl-NL" smtClean="0"/>
              <a:t>05-04-2022</a:t>
            </a:fld>
            <a:endParaRPr lang="nl-NL" dirty="0"/>
          </a:p>
        </p:txBody>
      </p:sp>
      <p:sp>
        <p:nvSpPr>
          <p:cNvPr id="9" name="Tijdelijke aanduiding voor dianummer 8"/>
          <p:cNvSpPr>
            <a:spLocks noGrp="1"/>
          </p:cNvSpPr>
          <p:nvPr>
            <p:ph type="sldNum" sz="quarter" idx="12"/>
          </p:nvPr>
        </p:nvSpPr>
        <p:spPr/>
        <p:txBody>
          <a:bodyPr rtlCol="0"/>
          <a:lstStyle/>
          <a:p>
            <a:pPr rtl="0"/>
            <a:fld id="{CA8D9AD5-F248-4919-864A-CFD76CC027D6}" type="slidenum">
              <a:rPr lang="nl-NL" smtClean="0"/>
              <a:t>‹nr.›</a:t>
            </a:fld>
            <a:endParaRPr lang="nl-NL" dirty="0"/>
          </a:p>
        </p:txBody>
      </p:sp>
    </p:spTree>
    <p:extLst>
      <p:ext uri="{BB962C8B-B14F-4D97-AF65-F5344CB8AC3E}">
        <p14:creationId xmlns:p14="http://schemas.microsoft.com/office/powerpoint/2010/main" val="4057080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lstStyle>
            <a:lvl1pPr rtl="0">
              <a:defRPr/>
            </a:lvl1pPr>
          </a:lstStyle>
          <a:p>
            <a:pPr rtl="0"/>
            <a:r>
              <a:rPr lang="nl-NL"/>
              <a:t>Klik om de stijl te bewerken</a:t>
            </a:r>
            <a:endParaRPr lang="nl-NL" dirty="0"/>
          </a:p>
        </p:txBody>
      </p:sp>
      <p:sp>
        <p:nvSpPr>
          <p:cNvPr id="4" name="Tijdelijke aanduiding voor voettekst 2"/>
          <p:cNvSpPr>
            <a:spLocks noGrp="1"/>
          </p:cNvSpPr>
          <p:nvPr>
            <p:ph type="ftr" sz="quarter" idx="11"/>
          </p:nvPr>
        </p:nvSpPr>
        <p:spPr/>
        <p:txBody>
          <a:bodyPr rtlCol="0"/>
          <a:lstStyle/>
          <a:p>
            <a:pPr rtl="0"/>
            <a:endParaRPr lang="nl-NL" dirty="0"/>
          </a:p>
        </p:txBody>
      </p:sp>
      <p:sp>
        <p:nvSpPr>
          <p:cNvPr id="3" name="Tijdelijke aanduiding voor datum 3"/>
          <p:cNvSpPr>
            <a:spLocks noGrp="1"/>
          </p:cNvSpPr>
          <p:nvPr>
            <p:ph type="dt" sz="half" idx="10"/>
          </p:nvPr>
        </p:nvSpPr>
        <p:spPr/>
        <p:txBody>
          <a:bodyPr rtlCol="0"/>
          <a:lstStyle/>
          <a:p>
            <a:pPr rtl="0"/>
            <a:fld id="{962E14D0-ECE6-4C91-8829-AE38A33CC8A5}" type="datetime1">
              <a:rPr lang="nl-NL" smtClean="0"/>
              <a:t>05-04-2022</a:t>
            </a:fld>
            <a:endParaRPr lang="nl-NL" dirty="0"/>
          </a:p>
        </p:txBody>
      </p:sp>
      <p:sp>
        <p:nvSpPr>
          <p:cNvPr id="5" name="Tijdelijke aanduiding voor dianummer 4"/>
          <p:cNvSpPr>
            <a:spLocks noGrp="1"/>
          </p:cNvSpPr>
          <p:nvPr>
            <p:ph type="sldNum" sz="quarter" idx="12"/>
          </p:nvPr>
        </p:nvSpPr>
        <p:spPr/>
        <p:txBody>
          <a:bodyPr rtlCol="0"/>
          <a:lstStyle/>
          <a:p>
            <a:pPr rtl="0"/>
            <a:fld id="{CA8D9AD5-F248-4919-864A-CFD76CC027D6}" type="slidenum">
              <a:rPr lang="nl-NL" smtClean="0"/>
              <a:t>‹nr.›</a:t>
            </a:fld>
            <a:endParaRPr lang="nl-NL" dirty="0"/>
          </a:p>
        </p:txBody>
      </p:sp>
    </p:spTree>
    <p:extLst>
      <p:ext uri="{BB962C8B-B14F-4D97-AF65-F5344CB8AC3E}">
        <p14:creationId xmlns:p14="http://schemas.microsoft.com/office/powerpoint/2010/main" val="842011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
        <p:nvSpPr>
          <p:cNvPr id="3" name="Tijdelijke aanduiding voor voettekst 1"/>
          <p:cNvSpPr>
            <a:spLocks noGrp="1"/>
          </p:cNvSpPr>
          <p:nvPr>
            <p:ph type="ftr" sz="quarter" idx="11"/>
          </p:nvPr>
        </p:nvSpPr>
        <p:spPr/>
        <p:txBody>
          <a:bodyPr rtlCol="0"/>
          <a:lstStyle>
            <a:lvl1pPr>
              <a:defRPr>
                <a:solidFill>
                  <a:schemeClr val="tx2"/>
                </a:solidFill>
              </a:defRPr>
            </a:lvl1pPr>
          </a:lstStyle>
          <a:p>
            <a:pPr rtl="0"/>
            <a:endParaRPr lang="nl-NL" dirty="0"/>
          </a:p>
        </p:txBody>
      </p:sp>
      <p:sp>
        <p:nvSpPr>
          <p:cNvPr id="2" name="Tijdelijke aanduiding voor datum 2"/>
          <p:cNvSpPr>
            <a:spLocks noGrp="1"/>
          </p:cNvSpPr>
          <p:nvPr>
            <p:ph type="dt" sz="half" idx="10"/>
          </p:nvPr>
        </p:nvSpPr>
        <p:spPr/>
        <p:txBody>
          <a:bodyPr rtlCol="0"/>
          <a:lstStyle>
            <a:lvl1pPr>
              <a:defRPr>
                <a:solidFill>
                  <a:schemeClr val="tx2"/>
                </a:solidFill>
              </a:defRPr>
            </a:lvl1pPr>
          </a:lstStyle>
          <a:p>
            <a:pPr rtl="0"/>
            <a:fld id="{14A8531E-D361-44BC-B0F3-39EB7A8007C4}" type="datetime1">
              <a:rPr lang="nl-NL" smtClean="0"/>
              <a:t>05-04-2022</a:t>
            </a:fld>
            <a:endParaRPr lang="nl-NL" dirty="0"/>
          </a:p>
        </p:txBody>
      </p:sp>
      <p:sp>
        <p:nvSpPr>
          <p:cNvPr id="4" name="Tijdelijke aanduiding voor dianummer 3"/>
          <p:cNvSpPr>
            <a:spLocks noGrp="1"/>
          </p:cNvSpPr>
          <p:nvPr>
            <p:ph type="sldNum" sz="quarter" idx="12"/>
          </p:nvPr>
        </p:nvSpPr>
        <p:spPr/>
        <p:txBody>
          <a:bodyPr rtlCol="0"/>
          <a:lstStyle>
            <a:lvl1pPr>
              <a:defRPr>
                <a:solidFill>
                  <a:schemeClr val="tx2"/>
                </a:solidFill>
              </a:defRPr>
            </a:lvl1pPr>
          </a:lstStyle>
          <a:p>
            <a:pPr rtl="0"/>
            <a:fld id="{CA8D9AD5-F248-4919-864A-CFD76CC027D6}" type="slidenum">
              <a:rPr lang="nl-NL" smtClean="0"/>
              <a:pPr rtl="0"/>
              <a:t>‹nr.›</a:t>
            </a:fld>
            <a:endParaRPr lang="nl-NL" dirty="0"/>
          </a:p>
        </p:txBody>
      </p:sp>
    </p:spTree>
    <p:extLst>
      <p:ext uri="{BB962C8B-B14F-4D97-AF65-F5344CB8AC3E}">
        <p14:creationId xmlns:p14="http://schemas.microsoft.com/office/powerpoint/2010/main" val="2559003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760412" y="2362200"/>
            <a:ext cx="3200400" cy="1990725"/>
          </a:xfrm>
        </p:spPr>
        <p:txBody>
          <a:bodyPr rtlCol="0" anchor="b">
            <a:normAutofit/>
          </a:bodyPr>
          <a:lstStyle>
            <a:lvl1pPr rtl="0">
              <a:defRPr sz="3400" b="0"/>
            </a:lvl1pPr>
          </a:lstStyle>
          <a:p>
            <a:pPr rtl="0"/>
            <a:r>
              <a:rPr lang="nl-NL"/>
              <a:t>Klik om de stijl te bewerken</a:t>
            </a:r>
            <a:endParaRPr lang="nl-NL" dirty="0"/>
          </a:p>
        </p:txBody>
      </p:sp>
      <p:sp>
        <p:nvSpPr>
          <p:cNvPr id="4" name="Tijdelijke aanduiding voor tekst 3"/>
          <p:cNvSpPr>
            <a:spLocks noGrp="1"/>
          </p:cNvSpPr>
          <p:nvPr>
            <p:ph type="body" sz="half" idx="2"/>
          </p:nvPr>
        </p:nvSpPr>
        <p:spPr>
          <a:xfrm>
            <a:off x="760412" y="4367308"/>
            <a:ext cx="3200400" cy="1622012"/>
          </a:xfrm>
        </p:spPr>
        <p:txBody>
          <a:bodyPr rtlCol="0">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3" name="Tijdelijke aanduiding voor inhoud 2"/>
          <p:cNvSpPr>
            <a:spLocks noGrp="1"/>
          </p:cNvSpPr>
          <p:nvPr>
            <p:ph idx="1"/>
          </p:nvPr>
        </p:nvSpPr>
        <p:spPr>
          <a:xfrm>
            <a:off x="4494212" y="685800"/>
            <a:ext cx="7239001" cy="5486400"/>
          </a:xfrm>
        </p:spPr>
        <p:txBody>
          <a:bodyPr rtlCol="0">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6" name="Tijdelijke aanduiding voor voettekst 4"/>
          <p:cNvSpPr>
            <a:spLocks noGrp="1"/>
          </p:cNvSpPr>
          <p:nvPr>
            <p:ph type="ftr" sz="quarter" idx="11"/>
          </p:nvPr>
        </p:nvSpPr>
        <p:spPr/>
        <p:txBody>
          <a:bodyPr rtlCol="0"/>
          <a:lstStyle/>
          <a:p>
            <a:pPr rtl="0"/>
            <a:endParaRPr lang="nl-NL" dirty="0"/>
          </a:p>
        </p:txBody>
      </p:sp>
      <p:sp>
        <p:nvSpPr>
          <p:cNvPr id="5" name="Tijdelijke aanduiding voor datum 5"/>
          <p:cNvSpPr>
            <a:spLocks noGrp="1"/>
          </p:cNvSpPr>
          <p:nvPr>
            <p:ph type="dt" sz="half" idx="10"/>
          </p:nvPr>
        </p:nvSpPr>
        <p:spPr/>
        <p:txBody>
          <a:bodyPr rtlCol="0"/>
          <a:lstStyle/>
          <a:p>
            <a:pPr rtl="0"/>
            <a:fld id="{3C2187AF-CDEA-479B-952B-AD37418498E6}" type="datetime1">
              <a:rPr lang="nl-NL" smtClean="0"/>
              <a:t>05-04-2022</a:t>
            </a:fld>
            <a:endParaRPr lang="nl-NL" dirty="0"/>
          </a:p>
        </p:txBody>
      </p:sp>
      <p:sp>
        <p:nvSpPr>
          <p:cNvPr id="7" name="Tijdelijke aanduiding voor dianummer 6"/>
          <p:cNvSpPr>
            <a:spLocks noGrp="1"/>
          </p:cNvSpPr>
          <p:nvPr>
            <p:ph type="sldNum" sz="quarter" idx="12"/>
          </p:nvPr>
        </p:nvSpPr>
        <p:spPr/>
        <p:txBody>
          <a:bodyPr rtlCol="0"/>
          <a:lstStyle/>
          <a:p>
            <a:pPr rtl="0"/>
            <a:fld id="{CA8D9AD5-F248-4919-864A-CFD76CC027D6}" type="slidenum">
              <a:rPr lang="nl-NL" smtClean="0"/>
              <a:t>‹nr.›</a:t>
            </a:fld>
            <a:endParaRPr lang="nl-NL" dirty="0"/>
          </a:p>
        </p:txBody>
      </p:sp>
    </p:spTree>
    <p:extLst>
      <p:ext uri="{BB962C8B-B14F-4D97-AF65-F5344CB8AC3E}">
        <p14:creationId xmlns:p14="http://schemas.microsoft.com/office/powerpoint/2010/main" val="1435946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1341120" y="467360"/>
            <a:ext cx="9509760" cy="1233424"/>
          </a:xfrm>
          <a:prstGeom prst="rect">
            <a:avLst/>
          </a:prstGeom>
        </p:spPr>
        <p:txBody>
          <a:bodyPr vert="horz" lIns="91440" tIns="45720" rIns="91440" bIns="45720" rtlCol="0" anchor="b">
            <a:normAutofit/>
          </a:bodyPr>
          <a:lstStyle/>
          <a:p>
            <a:pPr rtl="0"/>
            <a:r>
              <a:rPr lang="nl-NL" noProof="0" dirty="0"/>
              <a:t>Klik om de stijl te bewerken</a:t>
            </a:r>
          </a:p>
        </p:txBody>
      </p:sp>
      <p:sp>
        <p:nvSpPr>
          <p:cNvPr id="3" name="Tijdelijke aanduiding voor tekst 2"/>
          <p:cNvSpPr>
            <a:spLocks noGrp="1"/>
          </p:cNvSpPr>
          <p:nvPr>
            <p:ph type="body" idx="1"/>
          </p:nvPr>
        </p:nvSpPr>
        <p:spPr>
          <a:xfrm>
            <a:off x="1341120" y="1901952"/>
            <a:ext cx="9509760" cy="4127627"/>
          </a:xfrm>
          <a:prstGeom prst="rect">
            <a:avLst/>
          </a:prstGeom>
        </p:spPr>
        <p:txBody>
          <a:bodyPr vert="horz" lIns="91440" tIns="45720" rIns="91440" bIns="45720" rtlCol="0">
            <a:normAutofit/>
          </a:bodyPr>
          <a:lstStyle/>
          <a:p>
            <a:pPr lvl="0"/>
            <a:r>
              <a:rPr lang="nl-NL" noProof="0" dirty="0"/>
              <a:t>Tekststijl van het model bewerken</a:t>
            </a:r>
          </a:p>
          <a:p>
            <a:pPr lvl="1" rtl="0"/>
            <a:r>
              <a:rPr lang="nl-NL" noProof="0" dirty="0"/>
              <a:t>Tweede niveau</a:t>
            </a:r>
          </a:p>
          <a:p>
            <a:pPr lvl="2" rtl="0"/>
            <a:r>
              <a:rPr lang="nl-NL" noProof="0" dirty="0"/>
              <a:t>Derde niveau</a:t>
            </a:r>
          </a:p>
          <a:p>
            <a:pPr lvl="3" rtl="0"/>
            <a:r>
              <a:rPr lang="nl-NL" noProof="0" dirty="0"/>
              <a:t>Vierde niveau</a:t>
            </a:r>
          </a:p>
          <a:p>
            <a:pPr lvl="4" rtl="0"/>
            <a:r>
              <a:rPr lang="nl-NL" noProof="0" dirty="0"/>
              <a:t>Vijfde niveau</a:t>
            </a:r>
          </a:p>
        </p:txBody>
      </p:sp>
      <p:sp>
        <p:nvSpPr>
          <p:cNvPr id="7" name="Rechthoek 3"/>
          <p:cNvSpPr/>
          <p:nvPr/>
        </p:nvSpPr>
        <p:spPr bwMode="ltGray">
          <a:xfrm>
            <a:off x="1587" y="6583680"/>
            <a:ext cx="12188826" cy="274320"/>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R="0" lvl="0" indent="0" algn="ctr" rtl="0" fontAlgn="auto">
              <a:lnSpc>
                <a:spcPct val="100000"/>
              </a:lnSpc>
              <a:spcBef>
                <a:spcPts val="0"/>
              </a:spcBef>
              <a:spcAft>
                <a:spcPts val="0"/>
              </a:spcAft>
              <a:buClrTx/>
              <a:buSzTx/>
              <a:buFontTx/>
              <a:buNone/>
              <a:tabLst/>
            </a:pPr>
            <a:endParaRPr kumimoji="0" lang="nl-NL" b="0" i="0" u="none" strike="noStrike" kern="0" cap="none" spc="0" normalizeH="0" baseline="0" noProof="0" dirty="0">
              <a:ln>
                <a:noFill/>
              </a:ln>
              <a:solidFill>
                <a:prstClr val="white"/>
              </a:solidFill>
              <a:effectLst/>
              <a:uLnTx/>
              <a:uFillTx/>
              <a:latin typeface="Euphemia"/>
            </a:endParaRPr>
          </a:p>
        </p:txBody>
      </p:sp>
      <p:sp>
        <p:nvSpPr>
          <p:cNvPr id="5" name="Tijdelijke aanduiding voor voettekst 4"/>
          <p:cNvSpPr>
            <a:spLocks noGrp="1"/>
          </p:cNvSpPr>
          <p:nvPr>
            <p:ph type="ftr" sz="quarter" idx="3"/>
          </p:nvPr>
        </p:nvSpPr>
        <p:spPr>
          <a:xfrm>
            <a:off x="1341120" y="6614494"/>
            <a:ext cx="7159752" cy="237744"/>
          </a:xfrm>
          <a:prstGeom prst="rect">
            <a:avLst/>
          </a:prstGeom>
        </p:spPr>
        <p:txBody>
          <a:bodyPr vert="horz" lIns="91440" tIns="45720" rIns="91440" bIns="45720" rtlCol="0" anchor="ctr"/>
          <a:lstStyle>
            <a:lvl1pPr algn="l">
              <a:defRPr sz="1100" cap="all" baseline="0">
                <a:solidFill>
                  <a:schemeClr val="bg2"/>
                </a:solidFill>
              </a:defRPr>
            </a:lvl1pPr>
          </a:lstStyle>
          <a:p>
            <a:pPr rtl="0"/>
            <a:endParaRPr lang="nl-NL" noProof="0" dirty="0"/>
          </a:p>
        </p:txBody>
      </p:sp>
      <p:sp>
        <p:nvSpPr>
          <p:cNvPr id="8" name="Rechthoek 5"/>
          <p:cNvSpPr/>
          <p:nvPr/>
        </p:nvSpPr>
        <p:spPr bwMode="white">
          <a:xfrm>
            <a:off x="1587" y="6583680"/>
            <a:ext cx="12188826" cy="457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nl-NL" noProof="0" dirty="0"/>
          </a:p>
        </p:txBody>
      </p:sp>
      <p:sp>
        <p:nvSpPr>
          <p:cNvPr id="4" name="Tijdelijke aanduiding voor datum 6"/>
          <p:cNvSpPr>
            <a:spLocks noGrp="1"/>
          </p:cNvSpPr>
          <p:nvPr>
            <p:ph type="dt" sz="half" idx="2"/>
          </p:nvPr>
        </p:nvSpPr>
        <p:spPr>
          <a:xfrm>
            <a:off x="8875776" y="6614494"/>
            <a:ext cx="960120" cy="237744"/>
          </a:xfrm>
          <a:prstGeom prst="rect">
            <a:avLst/>
          </a:prstGeom>
        </p:spPr>
        <p:txBody>
          <a:bodyPr vert="horz" lIns="91440" tIns="45720" rIns="91440" bIns="45720" rtlCol="0" anchor="ctr"/>
          <a:lstStyle>
            <a:lvl1pPr algn="r">
              <a:defRPr sz="1100">
                <a:solidFill>
                  <a:schemeClr val="bg2"/>
                </a:solidFill>
              </a:defRPr>
            </a:lvl1pPr>
          </a:lstStyle>
          <a:p>
            <a:pPr rtl="0"/>
            <a:fld id="{36FFBEFB-4E13-4AD1-95A2-CDFE286C1AB2}" type="datetime1">
              <a:rPr lang="nl-NL" noProof="0" smtClean="0"/>
              <a:t>05-04-2022</a:t>
            </a:fld>
            <a:endParaRPr lang="nl-NL" noProof="0" dirty="0"/>
          </a:p>
        </p:txBody>
      </p:sp>
      <p:sp>
        <p:nvSpPr>
          <p:cNvPr id="6" name="Tijdelijke aanduiding voor dianummer 7"/>
          <p:cNvSpPr>
            <a:spLocks noGrp="1"/>
          </p:cNvSpPr>
          <p:nvPr>
            <p:ph type="sldNum" sz="quarter" idx="4"/>
          </p:nvPr>
        </p:nvSpPr>
        <p:spPr>
          <a:xfrm>
            <a:off x="10210800" y="6614494"/>
            <a:ext cx="640080" cy="237744"/>
          </a:xfrm>
          <a:prstGeom prst="rect">
            <a:avLst/>
          </a:prstGeom>
        </p:spPr>
        <p:txBody>
          <a:bodyPr vert="horz" lIns="91440" tIns="45720" rIns="91440" bIns="45720" rtlCol="0" anchor="ctr"/>
          <a:lstStyle>
            <a:lvl1pPr algn="r">
              <a:defRPr sz="1100">
                <a:solidFill>
                  <a:schemeClr val="bg2"/>
                </a:solidFill>
              </a:defRPr>
            </a:lvl1pPr>
          </a:lstStyle>
          <a:p>
            <a:pPr rtl="0"/>
            <a:fld id="{CA8D9AD5-F248-4919-864A-CFD76CC027D6}" type="slidenum">
              <a:rPr lang="nl-NL" noProof="0" smtClean="0"/>
              <a:pPr rtl="0"/>
              <a:t>‹nr.›</a:t>
            </a:fld>
            <a:endParaRPr lang="nl-NL" noProof="0" dirty="0"/>
          </a:p>
        </p:txBody>
      </p:sp>
    </p:spTree>
    <p:extLst>
      <p:ext uri="{BB962C8B-B14F-4D97-AF65-F5344CB8AC3E}">
        <p14:creationId xmlns:p14="http://schemas.microsoft.com/office/powerpoint/2010/main" val="25637609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2" r:id="rId4"/>
    <p:sldLayoutId id="2147483661" r:id="rId5"/>
    <p:sldLayoutId id="2147483653" r:id="rId6"/>
    <p:sldLayoutId id="2147483654" r:id="rId7"/>
    <p:sldLayoutId id="2147483655" r:id="rId8"/>
    <p:sldLayoutId id="2147483656" r:id="rId9"/>
    <p:sldLayoutId id="2147483663" r:id="rId10"/>
    <p:sldLayoutId id="2147483657" r:id="rId11"/>
    <p:sldLayoutId id="2147483658" r:id="rId12"/>
    <p:sldLayoutId id="2147483659"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marL="0" indent="0" algn="l" defTabSz="914400" rtl="0" eaLnBrk="1" latinLnBrk="0" hangingPunct="1">
        <a:lnSpc>
          <a:spcPct val="90000"/>
        </a:lnSpc>
        <a:spcBef>
          <a:spcPct val="0"/>
        </a:spcBef>
        <a:buFont typeface="Arial" pitchFamily="34" charset="0"/>
        <a:buNone/>
        <a:defRPr sz="3400" kern="1200">
          <a:solidFill>
            <a:schemeClr val="tx2">
              <a:lumMod val="75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Clr>
          <a:schemeClr val="tx2"/>
        </a:buClr>
        <a:buSzPct val="100000"/>
        <a:buFont typeface="Arial" pitchFamily="34" charset="0"/>
        <a:buChar char="▪"/>
        <a:defRPr sz="2000" kern="1200">
          <a:solidFill>
            <a:schemeClr val="tx2"/>
          </a:solidFill>
          <a:latin typeface="+mn-lt"/>
          <a:ea typeface="+mn-ea"/>
          <a:cs typeface="+mn-cs"/>
        </a:defRPr>
      </a:lvl1pPr>
      <a:lvl2pPr marL="594360" indent="-228600" algn="l" defTabSz="914400" rtl="0" eaLnBrk="1" latinLnBrk="0" hangingPunct="1">
        <a:lnSpc>
          <a:spcPct val="90000"/>
        </a:lnSpc>
        <a:spcBef>
          <a:spcPts val="1000"/>
        </a:spcBef>
        <a:buClr>
          <a:schemeClr val="tx2"/>
        </a:buClr>
        <a:buSzPct val="100000"/>
        <a:buFont typeface="Arial" pitchFamily="34" charset="0"/>
        <a:buChar char="▪"/>
        <a:defRPr sz="1800" kern="1200">
          <a:solidFill>
            <a:schemeClr val="tx2"/>
          </a:solidFill>
          <a:latin typeface="+mn-lt"/>
          <a:ea typeface="+mn-ea"/>
          <a:cs typeface="+mn-cs"/>
        </a:defRPr>
      </a:lvl2pPr>
      <a:lvl3pPr marL="914400" indent="-228600" algn="l" defTabSz="914400" rtl="0" eaLnBrk="1" latinLnBrk="0" hangingPunct="1">
        <a:lnSpc>
          <a:spcPct val="90000"/>
        </a:lnSpc>
        <a:spcBef>
          <a:spcPts val="800"/>
        </a:spcBef>
        <a:buClr>
          <a:schemeClr val="tx2"/>
        </a:buClr>
        <a:buSzPct val="100000"/>
        <a:buFont typeface="Arial" pitchFamily="34" charset="0"/>
        <a:buChar char="▪"/>
        <a:defRPr sz="1600" kern="1200">
          <a:solidFill>
            <a:schemeClr val="tx2"/>
          </a:solidFill>
          <a:latin typeface="+mn-lt"/>
          <a:ea typeface="+mn-ea"/>
          <a:cs typeface="+mn-cs"/>
        </a:defRPr>
      </a:lvl3pPr>
      <a:lvl4pPr marL="123444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4pPr>
      <a:lvl5pPr marL="155448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5pPr>
      <a:lvl6pPr marL="1874520" indent="-228600" algn="l" defTabSz="914400" rtl="0" eaLnBrk="1" latinLnBrk="0" hangingPunct="1">
        <a:lnSpc>
          <a:spcPct val="90000"/>
        </a:lnSpc>
        <a:spcBef>
          <a:spcPts val="800"/>
        </a:spcBef>
        <a:buSzPct val="100000"/>
        <a:buFont typeface="Arial" pitchFamily="34" charset="0"/>
        <a:buChar char="▪"/>
        <a:defRPr sz="1400" kern="1200">
          <a:solidFill>
            <a:schemeClr val="tx2"/>
          </a:solidFill>
          <a:latin typeface="+mn-lt"/>
          <a:ea typeface="+mn-ea"/>
          <a:cs typeface="+mn-cs"/>
        </a:defRPr>
      </a:lvl6pPr>
      <a:lvl7pPr marL="219456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7pPr>
      <a:lvl8pPr marL="251460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8pPr>
      <a:lvl9pPr marL="283464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nl-NL"/>
              <a:t>Klik om stijl te bewerken</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1160EA64-D806-43AC-9DF2-F8C432F32B4C}" type="datetimeFigureOut">
              <a:rPr lang="en-US" smtClean="0"/>
              <a:t>4/5/22</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8A7A6979-0714-4377-B894-6BE4C2D6E202}" type="slidenum">
              <a:rPr lang="en-US" smtClean="0"/>
              <a:pPr/>
              <a:t>‹nr.›</a:t>
            </a:fld>
            <a:endParaRPr lang="en-US" dirty="0"/>
          </a:p>
        </p:txBody>
      </p:sp>
    </p:spTree>
    <p:extLst>
      <p:ext uri="{BB962C8B-B14F-4D97-AF65-F5344CB8AC3E}">
        <p14:creationId xmlns:p14="http://schemas.microsoft.com/office/powerpoint/2010/main" val="2495763131"/>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hf sldNum="0" hdr="0" ftr="0" dt="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e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15.xml"/><Relationship Id="rId5" Type="http://schemas.openxmlformats.org/officeDocument/2006/relationships/image" Target="../media/image34.jpeg"/><Relationship Id="rId4" Type="http://schemas.openxmlformats.org/officeDocument/2006/relationships/image" Target="../media/image33.jpeg"/></Relationships>
</file>

<file path=ppt/slides/_rels/slide2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e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7.xml"/><Relationship Id="rId1" Type="http://schemas.openxmlformats.org/officeDocument/2006/relationships/slideLayout" Target="../slideLayouts/slideLayout15.xml"/><Relationship Id="rId4" Type="http://schemas.openxmlformats.org/officeDocument/2006/relationships/image" Target="../media/image37.jpg"/></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5.xml"/><Relationship Id="rId1" Type="http://schemas.openxmlformats.org/officeDocument/2006/relationships/video" Target="https://www.youtube.com/embed/S0252oDjRds?feature=oembed" TargetMode="External"/><Relationship Id="rId5" Type="http://schemas.openxmlformats.org/officeDocument/2006/relationships/image" Target="../media/image40.jpeg"/><Relationship Id="rId4" Type="http://schemas.openxmlformats.org/officeDocument/2006/relationships/hyperlink" Target="https://www.youtube.com/watch?v=S0252oDjRd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rtlCol="0"/>
          <a:lstStyle/>
          <a:p>
            <a:pPr rtl="0"/>
            <a:r>
              <a:rPr lang="nl-NL" dirty="0"/>
              <a:t>Tandem</a:t>
            </a:r>
          </a:p>
        </p:txBody>
      </p:sp>
      <p:sp>
        <p:nvSpPr>
          <p:cNvPr id="4" name="Subtitel 2"/>
          <p:cNvSpPr>
            <a:spLocks noGrp="1"/>
          </p:cNvSpPr>
          <p:nvPr>
            <p:ph type="subTitle" idx="1"/>
          </p:nvPr>
        </p:nvSpPr>
        <p:spPr/>
        <p:txBody>
          <a:bodyPr rtlCol="0"/>
          <a:lstStyle/>
          <a:p>
            <a:pPr rtl="0"/>
            <a:r>
              <a:rPr lang="nl-NL" dirty="0"/>
              <a:t>VZW</a:t>
            </a:r>
          </a:p>
        </p:txBody>
      </p:sp>
      <p:pic>
        <p:nvPicPr>
          <p:cNvPr id="6" name="Afbeelding 5"/>
          <p:cNvPicPr>
            <a:picLocks noChangeAspect="1"/>
          </p:cNvPicPr>
          <p:nvPr/>
        </p:nvPicPr>
        <p:blipFill>
          <a:blip r:embed="rId3">
            <a:clrChange>
              <a:clrFrom>
                <a:srgbClr val="FFFFFF"/>
              </a:clrFrom>
              <a:clrTo>
                <a:srgbClr val="FFFFFF">
                  <a:alpha val="0"/>
                </a:srgbClr>
              </a:clrTo>
            </a:clrChange>
          </a:blip>
          <a:stretch>
            <a:fillRect/>
          </a:stretch>
        </p:blipFill>
        <p:spPr>
          <a:xfrm>
            <a:off x="6980994" y="3195494"/>
            <a:ext cx="5601482" cy="2067213"/>
          </a:xfrm>
          <a:prstGeom prst="rect">
            <a:avLst/>
          </a:prstGeom>
        </p:spPr>
      </p:pic>
      <p:pic>
        <p:nvPicPr>
          <p:cNvPr id="7" name="Afbeelding 6"/>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86260" y="1565789"/>
            <a:ext cx="2180493" cy="2112477"/>
          </a:xfrm>
          <a:prstGeom prst="rect">
            <a:avLst/>
          </a:prstGeom>
        </p:spPr>
      </p:pic>
    </p:spTree>
    <p:extLst>
      <p:ext uri="{BB962C8B-B14F-4D97-AF65-F5344CB8AC3E}">
        <p14:creationId xmlns:p14="http://schemas.microsoft.com/office/powerpoint/2010/main" val="2798809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2007: opstart van de seniorenwerking</a:t>
            </a:r>
          </a:p>
        </p:txBody>
      </p:sp>
      <p:pic>
        <p:nvPicPr>
          <p:cNvPr id="4" name="Tijdelijke aanduiding voor inhoud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7653" b="11873"/>
          <a:stretch/>
        </p:blipFill>
        <p:spPr>
          <a:xfrm>
            <a:off x="1767345" y="1700784"/>
            <a:ext cx="8023017" cy="4842255"/>
          </a:xfrm>
        </p:spPr>
      </p:pic>
    </p:spTree>
    <p:extLst>
      <p:ext uri="{BB962C8B-B14F-4D97-AF65-F5344CB8AC3E}">
        <p14:creationId xmlns:p14="http://schemas.microsoft.com/office/powerpoint/2010/main" val="1479979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2012: uitbreiding van dagcentrum en seniorenwerking</a:t>
            </a:r>
          </a:p>
        </p:txBody>
      </p:sp>
      <p:pic>
        <p:nvPicPr>
          <p:cNvPr id="4" name="Tijdelijke aanduiding voor inhoud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7093" b="33339"/>
          <a:stretch/>
        </p:blipFill>
        <p:spPr>
          <a:xfrm>
            <a:off x="3446718" y="2737517"/>
            <a:ext cx="8745282" cy="3907123"/>
          </a:xfrm>
        </p:spPr>
      </p:pic>
      <p:pic>
        <p:nvPicPr>
          <p:cNvPr id="1026" name="Picture 2" descr="http://www.tandemvzw.be/templates/meembo-white/images/slide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455" y="1700784"/>
            <a:ext cx="9525000" cy="3838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0749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2017: gedaan met de subsidies, lang leve de persoonsvolgende financiering</a:t>
            </a:r>
          </a:p>
        </p:txBody>
      </p:sp>
      <p:sp>
        <p:nvSpPr>
          <p:cNvPr id="3" name="Tijdelijke aanduiding voor inhoud 2"/>
          <p:cNvSpPr>
            <a:spLocks noGrp="1"/>
          </p:cNvSpPr>
          <p:nvPr>
            <p:ph idx="1"/>
          </p:nvPr>
        </p:nvSpPr>
        <p:spPr/>
        <p:txBody>
          <a:bodyPr/>
          <a:lstStyle/>
          <a:p>
            <a:endParaRPr lang="nl-BE"/>
          </a:p>
        </p:txBody>
      </p:sp>
      <p:pic>
        <p:nvPicPr>
          <p:cNvPr id="4" name="Afbeelding 3"/>
          <p:cNvPicPr>
            <a:picLocks noChangeAspect="1"/>
          </p:cNvPicPr>
          <p:nvPr/>
        </p:nvPicPr>
        <p:blipFill>
          <a:blip r:embed="rId3"/>
          <a:stretch>
            <a:fillRect/>
          </a:stretch>
        </p:blipFill>
        <p:spPr>
          <a:xfrm>
            <a:off x="4301490" y="2345690"/>
            <a:ext cx="2857500" cy="2857500"/>
          </a:xfrm>
          <a:prstGeom prst="rect">
            <a:avLst/>
          </a:prstGeom>
        </p:spPr>
      </p:pic>
    </p:spTree>
    <p:extLst>
      <p:ext uri="{BB962C8B-B14F-4D97-AF65-F5344CB8AC3E}">
        <p14:creationId xmlns:p14="http://schemas.microsoft.com/office/powerpoint/2010/main" val="3417417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5349E7-70E1-4614-8505-B499F495EC0D}"/>
              </a:ext>
            </a:extLst>
          </p:cNvPr>
          <p:cNvSpPr>
            <a:spLocks noGrp="1"/>
          </p:cNvSpPr>
          <p:nvPr>
            <p:ph type="title"/>
          </p:nvPr>
        </p:nvSpPr>
        <p:spPr/>
        <p:txBody>
          <a:bodyPr/>
          <a:lstStyle/>
          <a:p>
            <a:r>
              <a:rPr lang="nl-NL" dirty="0"/>
              <a:t>2018: Opstart atelier De Poos</a:t>
            </a:r>
            <a:endParaRPr lang="nl-BE" dirty="0"/>
          </a:p>
        </p:txBody>
      </p:sp>
      <p:pic>
        <p:nvPicPr>
          <p:cNvPr id="7" name="Afbeelding 6" descr="Afbeelding met binnen, persoon, keuken, staand&#10;&#10;Automatisch gegenereerde beschrijving">
            <a:extLst>
              <a:ext uri="{FF2B5EF4-FFF2-40B4-BE49-F238E27FC236}">
                <a16:creationId xmlns:a16="http://schemas.microsoft.com/office/drawing/2014/main" id="{A6F0E552-9603-4F3C-BC73-72E236C48F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759" y="0"/>
            <a:ext cx="5143500" cy="6858000"/>
          </a:xfrm>
          <a:prstGeom prst="rect">
            <a:avLst/>
          </a:prstGeom>
        </p:spPr>
      </p:pic>
      <p:pic>
        <p:nvPicPr>
          <p:cNvPr id="13" name="Afbeelding 12" descr="Afbeelding met tekst, illustratie&#10;&#10;Automatisch gegenereerde beschrijving">
            <a:extLst>
              <a:ext uri="{FF2B5EF4-FFF2-40B4-BE49-F238E27FC236}">
                <a16:creationId xmlns:a16="http://schemas.microsoft.com/office/drawing/2014/main" id="{188EF743-EABF-4221-93EB-6A6AABE969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16711" y="2168144"/>
            <a:ext cx="7651530" cy="3515878"/>
          </a:xfrm>
          <a:prstGeom prst="rect">
            <a:avLst/>
          </a:prstGeom>
        </p:spPr>
      </p:pic>
      <p:sp>
        <p:nvSpPr>
          <p:cNvPr id="15" name="Tijdelijke aanduiding voor inhoud 14">
            <a:extLst>
              <a:ext uri="{FF2B5EF4-FFF2-40B4-BE49-F238E27FC236}">
                <a16:creationId xmlns:a16="http://schemas.microsoft.com/office/drawing/2014/main" id="{BFEAB03C-4904-4049-9A73-9D4EF39E21E6}"/>
              </a:ext>
            </a:extLst>
          </p:cNvPr>
          <p:cNvSpPr>
            <a:spLocks noGrp="1"/>
          </p:cNvSpPr>
          <p:nvPr>
            <p:ph idx="1"/>
          </p:nvPr>
        </p:nvSpPr>
        <p:spPr/>
        <p:txBody>
          <a:bodyPr/>
          <a:lstStyle/>
          <a:p>
            <a:endParaRPr lang="nl-BE"/>
          </a:p>
        </p:txBody>
      </p:sp>
    </p:spTree>
    <p:extLst>
      <p:ext uri="{BB962C8B-B14F-4D97-AF65-F5344CB8AC3E}">
        <p14:creationId xmlns:p14="http://schemas.microsoft.com/office/powerpoint/2010/main" val="3657533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4F8D1D-F6FC-4ADF-ACFA-7DBF347DE991}"/>
              </a:ext>
            </a:extLst>
          </p:cNvPr>
          <p:cNvSpPr>
            <a:spLocks noGrp="1"/>
          </p:cNvSpPr>
          <p:nvPr>
            <p:ph type="title"/>
          </p:nvPr>
        </p:nvSpPr>
        <p:spPr/>
        <p:txBody>
          <a:bodyPr/>
          <a:lstStyle/>
          <a:p>
            <a:endParaRPr lang="nl-BE"/>
          </a:p>
        </p:txBody>
      </p:sp>
      <p:pic>
        <p:nvPicPr>
          <p:cNvPr id="4" name="Afbeelding 3" descr="Afbeelding met persoon, binnen, voorbereiden&#10;&#10;Automatisch gegenereerde beschrijving">
            <a:extLst>
              <a:ext uri="{FF2B5EF4-FFF2-40B4-BE49-F238E27FC236}">
                <a16:creationId xmlns:a16="http://schemas.microsoft.com/office/drawing/2014/main" id="{7C656367-DA3F-4DEE-A921-BB9CBFBEEE1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2564892"/>
            <a:ext cx="4572000" cy="3429000"/>
          </a:xfrm>
          <a:prstGeom prst="rect">
            <a:avLst/>
          </a:prstGeom>
        </p:spPr>
      </p:pic>
      <p:pic>
        <p:nvPicPr>
          <p:cNvPr id="5" name="Tijdelijke aanduiding voor inhoud 4" descr="Afbeelding met tekst, persoon, venster, binnen&#10;&#10;Automatisch gegenereerde beschrijving">
            <a:extLst>
              <a:ext uri="{FF2B5EF4-FFF2-40B4-BE49-F238E27FC236}">
                <a16:creationId xmlns:a16="http://schemas.microsoft.com/office/drawing/2014/main" id="{48481E8D-92AE-42E9-8596-25AE1001F0EE}"/>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276442" y="501142"/>
            <a:ext cx="5503889" cy="4127500"/>
          </a:xfrm>
        </p:spPr>
      </p:pic>
    </p:spTree>
    <p:extLst>
      <p:ext uri="{BB962C8B-B14F-4D97-AF65-F5344CB8AC3E}">
        <p14:creationId xmlns:p14="http://schemas.microsoft.com/office/powerpoint/2010/main" val="3550816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D27CE176-0A00-4785-B94E-C36DA05FC473}"/>
              </a:ext>
            </a:extLst>
          </p:cNvPr>
          <p:cNvSpPr txBox="1">
            <a:spLocks/>
          </p:cNvSpPr>
          <p:nvPr/>
        </p:nvSpPr>
        <p:spPr>
          <a:xfrm>
            <a:off x="1341120" y="467360"/>
            <a:ext cx="9509760" cy="1233424"/>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ct val="0"/>
              </a:spcBef>
              <a:buFont typeface="Arial" pitchFamily="34" charset="0"/>
              <a:buNone/>
              <a:defRPr sz="3400" kern="1200">
                <a:solidFill>
                  <a:schemeClr val="tx2">
                    <a:lumMod val="75000"/>
                  </a:schemeClr>
                </a:solidFill>
                <a:latin typeface="+mj-lt"/>
                <a:ea typeface="+mj-ea"/>
                <a:cs typeface="+mj-cs"/>
              </a:defRPr>
            </a:lvl1pPr>
          </a:lstStyle>
          <a:p>
            <a:pPr>
              <a:spcAft>
                <a:spcPts val="600"/>
              </a:spcAft>
            </a:pPr>
            <a:r>
              <a:rPr lang="nl-NL" kern="1200">
                <a:latin typeface="+mj-lt"/>
                <a:ea typeface="+mj-ea"/>
                <a:cs typeface="+mj-cs"/>
              </a:rPr>
              <a:t>2019: aankoop Heidehuis 2 </a:t>
            </a:r>
          </a:p>
        </p:txBody>
      </p:sp>
      <p:pic>
        <p:nvPicPr>
          <p:cNvPr id="7" name="Tijdelijke aanduiding voor inhoud 6" descr="Afbeelding met buiten, lucht, weg, gras&#10;&#10;Automatisch gegenereerde beschrijving">
            <a:extLst>
              <a:ext uri="{FF2B5EF4-FFF2-40B4-BE49-F238E27FC236}">
                <a16:creationId xmlns:a16="http://schemas.microsoft.com/office/drawing/2014/main" id="{0B97DA63-FBDC-48C5-8BB4-5A291A288A8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34798" r="-2" b="7329"/>
          <a:stretch/>
        </p:blipFill>
        <p:spPr>
          <a:xfrm>
            <a:off x="1341120" y="1901952"/>
            <a:ext cx="9509760" cy="4127627"/>
          </a:xfrm>
          <a:noFill/>
        </p:spPr>
      </p:pic>
    </p:spTree>
    <p:extLst>
      <p:ext uri="{BB962C8B-B14F-4D97-AF65-F5344CB8AC3E}">
        <p14:creationId xmlns:p14="http://schemas.microsoft.com/office/powerpoint/2010/main" val="1577471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AF6743-E073-475F-8B1B-1A7C7EDAD25C}"/>
              </a:ext>
            </a:extLst>
          </p:cNvPr>
          <p:cNvSpPr>
            <a:spLocks noGrp="1"/>
          </p:cNvSpPr>
          <p:nvPr>
            <p:ph type="title"/>
          </p:nvPr>
        </p:nvSpPr>
        <p:spPr/>
        <p:txBody>
          <a:bodyPr/>
          <a:lstStyle/>
          <a:p>
            <a:r>
              <a:rPr lang="nl-NL" dirty="0"/>
              <a:t>2020: Opstart Begeleid Werken + ZorgOnline</a:t>
            </a:r>
            <a:endParaRPr lang="nl-BE" dirty="0"/>
          </a:p>
        </p:txBody>
      </p:sp>
      <p:sp>
        <p:nvSpPr>
          <p:cNvPr id="3" name="Tijdelijke aanduiding voor inhoud 2">
            <a:extLst>
              <a:ext uri="{FF2B5EF4-FFF2-40B4-BE49-F238E27FC236}">
                <a16:creationId xmlns:a16="http://schemas.microsoft.com/office/drawing/2014/main" id="{F5F658E8-BBCF-49B5-BA5D-4A8D18B51A20}"/>
              </a:ext>
            </a:extLst>
          </p:cNvPr>
          <p:cNvSpPr>
            <a:spLocks noGrp="1"/>
          </p:cNvSpPr>
          <p:nvPr>
            <p:ph idx="1"/>
          </p:nvPr>
        </p:nvSpPr>
        <p:spPr/>
        <p:txBody>
          <a:bodyPr/>
          <a:lstStyle/>
          <a:p>
            <a:endParaRPr lang="nl-BE"/>
          </a:p>
        </p:txBody>
      </p:sp>
      <p:pic>
        <p:nvPicPr>
          <p:cNvPr id="5" name="Afbeelding 4">
            <a:extLst>
              <a:ext uri="{FF2B5EF4-FFF2-40B4-BE49-F238E27FC236}">
                <a16:creationId xmlns:a16="http://schemas.microsoft.com/office/drawing/2014/main" id="{4524E35E-D63D-49BB-BEEA-78DDE15A0473}"/>
              </a:ext>
            </a:extLst>
          </p:cNvPr>
          <p:cNvPicPr>
            <a:picLocks noChangeAspect="1"/>
          </p:cNvPicPr>
          <p:nvPr/>
        </p:nvPicPr>
        <p:blipFill rotWithShape="1">
          <a:blip r:embed="rId3"/>
          <a:srcRect l="54904" t="13863" b="14813"/>
          <a:stretch/>
        </p:blipFill>
        <p:spPr>
          <a:xfrm>
            <a:off x="789327" y="1700784"/>
            <a:ext cx="10850880" cy="5265683"/>
          </a:xfrm>
          <a:prstGeom prst="rect">
            <a:avLst/>
          </a:prstGeom>
        </p:spPr>
      </p:pic>
    </p:spTree>
    <p:extLst>
      <p:ext uri="{BB962C8B-B14F-4D97-AF65-F5344CB8AC3E}">
        <p14:creationId xmlns:p14="http://schemas.microsoft.com/office/powerpoint/2010/main" val="1792600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600CC6-BF6A-424D-9C09-ABF9E468E583}"/>
              </a:ext>
            </a:extLst>
          </p:cNvPr>
          <p:cNvSpPr>
            <a:spLocks noGrp="1"/>
          </p:cNvSpPr>
          <p:nvPr>
            <p:ph type="title"/>
          </p:nvPr>
        </p:nvSpPr>
        <p:spPr/>
        <p:txBody>
          <a:bodyPr/>
          <a:lstStyle/>
          <a:p>
            <a:r>
              <a:rPr lang="nl-NL" dirty="0"/>
              <a:t>2021: uitbreiding mobiele werking                     (Begeleid Werken + </a:t>
            </a:r>
            <a:r>
              <a:rPr lang="nl-NL" dirty="0" err="1"/>
              <a:t>Thuisbegeleiding</a:t>
            </a:r>
            <a:r>
              <a:rPr lang="nl-NL" dirty="0"/>
              <a:t>)</a:t>
            </a:r>
            <a:endParaRPr lang="nl-BE" dirty="0"/>
          </a:p>
        </p:txBody>
      </p:sp>
      <p:pic>
        <p:nvPicPr>
          <p:cNvPr id="5" name="Tijdelijke aanduiding voor inhoud 4" descr="Afbeelding met vloer, binnen&#10;&#10;Automatisch gegenereerde beschrijving">
            <a:extLst>
              <a:ext uri="{FF2B5EF4-FFF2-40B4-BE49-F238E27FC236}">
                <a16:creationId xmlns:a16="http://schemas.microsoft.com/office/drawing/2014/main" id="{892B04EA-613A-4941-92E1-EA894A7789E7}"/>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84271" y="1981962"/>
            <a:ext cx="3095625" cy="4127500"/>
          </a:xfrm>
        </p:spPr>
      </p:pic>
      <p:pic>
        <p:nvPicPr>
          <p:cNvPr id="7" name="Afbeelding 6" descr="Afbeelding met tekst, persoon, mand&#10;&#10;Automatisch gegenereerde beschrijving">
            <a:extLst>
              <a:ext uri="{FF2B5EF4-FFF2-40B4-BE49-F238E27FC236}">
                <a16:creationId xmlns:a16="http://schemas.microsoft.com/office/drawing/2014/main" id="{70D6F1C9-3826-4DB2-80FF-5747C60033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1981962"/>
            <a:ext cx="3095625" cy="4127499"/>
          </a:xfrm>
          <a:prstGeom prst="rect">
            <a:avLst/>
          </a:prstGeom>
        </p:spPr>
      </p:pic>
    </p:spTree>
    <p:extLst>
      <p:ext uri="{BB962C8B-B14F-4D97-AF65-F5344CB8AC3E}">
        <p14:creationId xmlns:p14="http://schemas.microsoft.com/office/powerpoint/2010/main" val="27560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976165-B500-4553-86DC-D37605090E69}"/>
              </a:ext>
            </a:extLst>
          </p:cNvPr>
          <p:cNvSpPr>
            <a:spLocks noGrp="1"/>
          </p:cNvSpPr>
          <p:nvPr>
            <p:ph type="title"/>
          </p:nvPr>
        </p:nvSpPr>
        <p:spPr/>
        <p:txBody>
          <a:bodyPr/>
          <a:lstStyle/>
          <a:p>
            <a:endParaRPr lang="nl-BE"/>
          </a:p>
        </p:txBody>
      </p:sp>
      <p:pic>
        <p:nvPicPr>
          <p:cNvPr id="5" name="Tijdelijke aanduiding voor inhoud 4">
            <a:extLst>
              <a:ext uri="{FF2B5EF4-FFF2-40B4-BE49-F238E27FC236}">
                <a16:creationId xmlns:a16="http://schemas.microsoft.com/office/drawing/2014/main" id="{1B1EDEE8-7B3E-4B39-93E1-7933F4F34C86}"/>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437888" y="2324227"/>
            <a:ext cx="3316224" cy="3282696"/>
          </a:xfrm>
        </p:spPr>
      </p:pic>
    </p:spTree>
    <p:extLst>
      <p:ext uri="{BB962C8B-B14F-4D97-AF65-F5344CB8AC3E}">
        <p14:creationId xmlns:p14="http://schemas.microsoft.com/office/powerpoint/2010/main" val="872412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9C9F48-0089-41D8-BFD8-AC6C45D7A94A}"/>
              </a:ext>
            </a:extLst>
          </p:cNvPr>
          <p:cNvSpPr>
            <a:spLocks noGrp="1"/>
          </p:cNvSpPr>
          <p:nvPr>
            <p:ph type="title"/>
          </p:nvPr>
        </p:nvSpPr>
        <p:spPr>
          <a:xfrm>
            <a:off x="1341120" y="286512"/>
            <a:ext cx="9436608" cy="810768"/>
          </a:xfrm>
        </p:spPr>
        <p:txBody>
          <a:bodyPr>
            <a:noAutofit/>
          </a:bodyPr>
          <a:lstStyle/>
          <a:p>
            <a:pPr algn="ctr"/>
            <a:r>
              <a:rPr lang="nl-NL" sz="6000" dirty="0">
                <a:latin typeface="Calibri" panose="020F0502020204030204" pitchFamily="34" charset="0"/>
                <a:cs typeface="Calibri" panose="020F0502020204030204" pitchFamily="34" charset="0"/>
              </a:rPr>
              <a:t>Huis 3</a:t>
            </a:r>
            <a:endParaRPr lang="nl-BE" sz="6000" dirty="0">
              <a:latin typeface="Calibri" panose="020F0502020204030204" pitchFamily="34" charset="0"/>
              <a:cs typeface="Calibri" panose="020F0502020204030204" pitchFamily="34" charset="0"/>
            </a:endParaRPr>
          </a:p>
        </p:txBody>
      </p:sp>
      <p:pic>
        <p:nvPicPr>
          <p:cNvPr id="4" name="Afbeelding 3">
            <a:extLst>
              <a:ext uri="{FF2B5EF4-FFF2-40B4-BE49-F238E27FC236}">
                <a16:creationId xmlns:a16="http://schemas.microsoft.com/office/drawing/2014/main" id="{B639F8BE-4BAA-4804-9F93-B6F657EE4E68}"/>
              </a:ext>
            </a:extLst>
          </p:cNvPr>
          <p:cNvPicPr>
            <a:picLocks noChangeAspect="1"/>
          </p:cNvPicPr>
          <p:nvPr/>
        </p:nvPicPr>
        <p:blipFill>
          <a:blip r:embed="rId3"/>
          <a:stretch>
            <a:fillRect/>
          </a:stretch>
        </p:blipFill>
        <p:spPr>
          <a:xfrm>
            <a:off x="2474976" y="1050322"/>
            <a:ext cx="7242048" cy="5431536"/>
          </a:xfrm>
          <a:prstGeom prst="rect">
            <a:avLst/>
          </a:prstGeom>
        </p:spPr>
      </p:pic>
      <p:sp>
        <p:nvSpPr>
          <p:cNvPr id="3" name="Ovaal 2">
            <a:extLst>
              <a:ext uri="{FF2B5EF4-FFF2-40B4-BE49-F238E27FC236}">
                <a16:creationId xmlns:a16="http://schemas.microsoft.com/office/drawing/2014/main" id="{AC7CBEE8-5B2A-EA4D-A3A3-2C3BE8E6C271}"/>
              </a:ext>
            </a:extLst>
          </p:cNvPr>
          <p:cNvSpPr/>
          <p:nvPr/>
        </p:nvSpPr>
        <p:spPr>
          <a:xfrm>
            <a:off x="2913684" y="3642104"/>
            <a:ext cx="185978" cy="185980"/>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Ovaal 5">
            <a:extLst>
              <a:ext uri="{FF2B5EF4-FFF2-40B4-BE49-F238E27FC236}">
                <a16:creationId xmlns:a16="http://schemas.microsoft.com/office/drawing/2014/main" id="{5B8F0277-E987-4A45-8CC3-5B3032E1D4BA}"/>
              </a:ext>
            </a:extLst>
          </p:cNvPr>
          <p:cNvSpPr/>
          <p:nvPr/>
        </p:nvSpPr>
        <p:spPr>
          <a:xfrm>
            <a:off x="8493072" y="3967567"/>
            <a:ext cx="216976" cy="216976"/>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Ovaal 6">
            <a:extLst>
              <a:ext uri="{FF2B5EF4-FFF2-40B4-BE49-F238E27FC236}">
                <a16:creationId xmlns:a16="http://schemas.microsoft.com/office/drawing/2014/main" id="{45DD02CA-FFE8-164A-88A9-3C5C837FB1B7}"/>
              </a:ext>
            </a:extLst>
          </p:cNvPr>
          <p:cNvSpPr/>
          <p:nvPr/>
        </p:nvSpPr>
        <p:spPr>
          <a:xfrm>
            <a:off x="8415582" y="4479010"/>
            <a:ext cx="263470" cy="278969"/>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3322465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normAutofit fontScale="90000"/>
          </a:bodyPr>
          <a:lstStyle/>
          <a:p>
            <a:r>
              <a:rPr lang="nl-NL" dirty="0"/>
              <a:t>1983:</a:t>
            </a:r>
            <a:r>
              <a:rPr lang="nl-NL" sz="3600" dirty="0"/>
              <a:t> Tandem werd gesticht door enkele vrijwilligers uit Diepenbeek met publicatie in het staatsblad</a:t>
            </a:r>
            <a:endParaRPr lang="nl-NL" dirty="0"/>
          </a:p>
        </p:txBody>
      </p:sp>
      <p:pic>
        <p:nvPicPr>
          <p:cNvPr id="6" name="Afbeelding 5"/>
          <p:cNvPicPr>
            <a:picLocks noChangeAspect="1"/>
          </p:cNvPicPr>
          <p:nvPr/>
        </p:nvPicPr>
        <p:blipFill rotWithShape="1">
          <a:blip r:embed="rId3"/>
          <a:srcRect l="4256" r="3846"/>
          <a:stretch/>
        </p:blipFill>
        <p:spPr>
          <a:xfrm rot="16200000">
            <a:off x="3479409" y="664699"/>
            <a:ext cx="4726746" cy="6858000"/>
          </a:xfrm>
          <a:prstGeom prst="rect">
            <a:avLst/>
          </a:prstGeom>
        </p:spPr>
      </p:pic>
    </p:spTree>
    <p:extLst>
      <p:ext uri="{BB962C8B-B14F-4D97-AF65-F5344CB8AC3E}">
        <p14:creationId xmlns:p14="http://schemas.microsoft.com/office/powerpoint/2010/main" val="2301501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74091B0B-4924-4397-B028-91FAB74DF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A3B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2" name="Titel 1">
            <a:extLst>
              <a:ext uri="{FF2B5EF4-FFF2-40B4-BE49-F238E27FC236}">
                <a16:creationId xmlns:a16="http://schemas.microsoft.com/office/drawing/2014/main" id="{DE081BE9-74D7-4EFD-BAEA-F8623F8EF2F9}"/>
              </a:ext>
            </a:extLst>
          </p:cNvPr>
          <p:cNvSpPr>
            <a:spLocks noGrp="1"/>
          </p:cNvSpPr>
          <p:nvPr>
            <p:ph type="ctrTitle"/>
          </p:nvPr>
        </p:nvSpPr>
        <p:spPr>
          <a:xfrm>
            <a:off x="804672" y="640080"/>
            <a:ext cx="6083129" cy="4231810"/>
          </a:xfrm>
          <a:noFill/>
          <a:ln>
            <a:noFill/>
          </a:ln>
        </p:spPr>
        <p:txBody>
          <a:bodyPr>
            <a:normAutofit/>
          </a:bodyPr>
          <a:lstStyle/>
          <a:p>
            <a:r>
              <a:rPr lang="nl-NL" sz="4800" dirty="0">
                <a:solidFill>
                  <a:schemeClr val="tx1"/>
                </a:solidFill>
              </a:rPr>
              <a:t>De Methode van Urlings </a:t>
            </a:r>
            <a:endParaRPr lang="nl-BE" sz="4800" dirty="0">
              <a:solidFill>
                <a:schemeClr val="tx1"/>
              </a:solidFill>
            </a:endParaRPr>
          </a:p>
        </p:txBody>
      </p:sp>
      <p:sp>
        <p:nvSpPr>
          <p:cNvPr id="3" name="Ondertitel 2">
            <a:extLst>
              <a:ext uri="{FF2B5EF4-FFF2-40B4-BE49-F238E27FC236}">
                <a16:creationId xmlns:a16="http://schemas.microsoft.com/office/drawing/2014/main" id="{940C8A44-F5D5-4EF5-A47E-6508EB31FB04}"/>
              </a:ext>
            </a:extLst>
          </p:cNvPr>
          <p:cNvSpPr>
            <a:spLocks noGrp="1"/>
          </p:cNvSpPr>
          <p:nvPr>
            <p:ph type="subTitle" idx="1"/>
          </p:nvPr>
        </p:nvSpPr>
        <p:spPr>
          <a:xfrm>
            <a:off x="352338" y="3749779"/>
            <a:ext cx="6855503" cy="819585"/>
          </a:xfrm>
        </p:spPr>
        <p:txBody>
          <a:bodyPr>
            <a:normAutofit/>
          </a:bodyPr>
          <a:lstStyle/>
          <a:p>
            <a:pPr>
              <a:lnSpc>
                <a:spcPct val="90000"/>
              </a:lnSpc>
            </a:pPr>
            <a:r>
              <a:rPr lang="nl-NL" sz="1600" i="1" dirty="0">
                <a:latin typeface="Calibri Light" panose="020F0302020204030204" pitchFamily="34" charset="0"/>
                <a:cs typeface="Calibri Light" panose="020F0302020204030204" pitchFamily="34" charset="0"/>
              </a:rPr>
              <a:t>Een goede oude dag voor oudere en dementerende mensen met een verstandelijke beperking</a:t>
            </a:r>
          </a:p>
          <a:p>
            <a:pPr algn="l">
              <a:lnSpc>
                <a:spcPct val="90000"/>
              </a:lnSpc>
            </a:pPr>
            <a:endParaRPr lang="nl-NL" sz="1100" i="1" dirty="0">
              <a:latin typeface="Calibri Light" panose="020F0302020204030204" pitchFamily="34" charset="0"/>
              <a:cs typeface="Calibri Light" panose="020F0302020204030204" pitchFamily="34" charset="0"/>
            </a:endParaRPr>
          </a:p>
        </p:txBody>
      </p:sp>
      <p:sp>
        <p:nvSpPr>
          <p:cNvPr id="29" name="Rectangle 28">
            <a:extLst>
              <a:ext uri="{FF2B5EF4-FFF2-40B4-BE49-F238E27FC236}">
                <a16:creationId xmlns:a16="http://schemas.microsoft.com/office/drawing/2014/main" id="{550F6C2B-377A-4B8D-A12C-D584C9966E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1268" y="640080"/>
            <a:ext cx="4017265" cy="5263134"/>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sp>
        <p:nvSpPr>
          <p:cNvPr id="31" name="Rectangle 30">
            <a:extLst>
              <a:ext uri="{FF2B5EF4-FFF2-40B4-BE49-F238E27FC236}">
                <a16:creationId xmlns:a16="http://schemas.microsoft.com/office/drawing/2014/main" id="{2847993D-3F00-4D7B-A815-07E29BABB6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97384" y="802767"/>
            <a:ext cx="3685032" cy="493776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pic>
        <p:nvPicPr>
          <p:cNvPr id="5" name="Afbeelding 4" descr="Afbeelding met speelgoed, pop&#10;&#10;Automatisch gegenereerde beschrijving">
            <a:extLst>
              <a:ext uri="{FF2B5EF4-FFF2-40B4-BE49-F238E27FC236}">
                <a16:creationId xmlns:a16="http://schemas.microsoft.com/office/drawing/2014/main" id="{6C6839D2-D9F7-4A75-8601-B0ED9AF20219}"/>
              </a:ext>
            </a:extLst>
          </p:cNvPr>
          <p:cNvPicPr>
            <a:picLocks noChangeAspect="1"/>
          </p:cNvPicPr>
          <p:nvPr/>
        </p:nvPicPr>
        <p:blipFill rotWithShape="1">
          <a:blip r:embed="rId3"/>
          <a:srcRect l="5532" r="-2" b="-2"/>
          <a:stretch/>
        </p:blipFill>
        <p:spPr>
          <a:xfrm>
            <a:off x="8017424" y="1122807"/>
            <a:ext cx="3044952" cy="4297680"/>
          </a:xfrm>
          <a:prstGeom prst="rect">
            <a:avLst/>
          </a:prstGeom>
        </p:spPr>
      </p:pic>
      <p:sp>
        <p:nvSpPr>
          <p:cNvPr id="8" name="Ondertitel 2">
            <a:extLst>
              <a:ext uri="{FF2B5EF4-FFF2-40B4-BE49-F238E27FC236}">
                <a16:creationId xmlns:a16="http://schemas.microsoft.com/office/drawing/2014/main" id="{940C8A44-F5D5-4EF5-A47E-6508EB31FB04}"/>
              </a:ext>
            </a:extLst>
          </p:cNvPr>
          <p:cNvSpPr txBox="1">
            <a:spLocks/>
          </p:cNvSpPr>
          <p:nvPr/>
        </p:nvSpPr>
        <p:spPr>
          <a:xfrm>
            <a:off x="10582103" y="5948117"/>
            <a:ext cx="966430" cy="230233"/>
          </a:xfrm>
          <a:prstGeom prst="rect">
            <a:avLst/>
          </a:prstGeom>
          <a:noFill/>
        </p:spPr>
        <p:txBody>
          <a:bodyPr vert="horz" lIns="91440" tIns="45720" rIns="91440" bIns="45720" rtlCol="0">
            <a:normAutofit lnSpcReduction="10000"/>
          </a:bodyPr>
          <a:lstStyle>
            <a:lvl1pPr marL="0" indent="0" algn="ctr" defTabSz="914400" rtl="0" eaLnBrk="1" latinLnBrk="0" hangingPunct="1">
              <a:lnSpc>
                <a:spcPct val="100000"/>
              </a:lnSpc>
              <a:spcBef>
                <a:spcPts val="1000"/>
              </a:spcBef>
              <a:buClr>
                <a:schemeClr val="accent2"/>
              </a:buClr>
              <a:buFont typeface="Arial" panose="020B0604020202020204" pitchFamily="34" charset="0"/>
              <a:buNone/>
              <a:defRPr sz="2000" kern="1200">
                <a:solidFill>
                  <a:schemeClr val="tx1">
                    <a:lumMod val="75000"/>
                    <a:lumOff val="25000"/>
                  </a:schemeClr>
                </a:solidFill>
                <a:latin typeface="+mn-lt"/>
                <a:ea typeface="+mn-ea"/>
                <a:cs typeface="+mn-cs"/>
              </a:defRPr>
            </a:lvl1pPr>
            <a:lvl2pPr marL="457200" indent="0" algn="ctr" defTabSz="914400" rtl="0" eaLnBrk="1" latinLnBrk="0" hangingPunct="1">
              <a:lnSpc>
                <a:spcPct val="100000"/>
              </a:lnSpc>
              <a:spcBef>
                <a:spcPts val="1000"/>
              </a:spcBef>
              <a:buClr>
                <a:schemeClr val="accent2"/>
              </a:buClr>
              <a:buFont typeface="Arial" panose="020B0604020202020204" pitchFamily="34" charset="0"/>
              <a:buNone/>
              <a:defRPr sz="2000" kern="1200">
                <a:solidFill>
                  <a:schemeClr val="tx1">
                    <a:lumMod val="85000"/>
                    <a:lumOff val="15000"/>
                  </a:schemeClr>
                </a:solidFill>
                <a:latin typeface="+mn-lt"/>
                <a:ea typeface="+mn-ea"/>
                <a:cs typeface="+mn-cs"/>
              </a:defRPr>
            </a:lvl2pPr>
            <a:lvl3pPr marL="914400" indent="0" algn="ctr" defTabSz="914400" rtl="0" eaLnBrk="1" latinLnBrk="0" hangingPunct="1">
              <a:lnSpc>
                <a:spcPct val="100000"/>
              </a:lnSpc>
              <a:spcBef>
                <a:spcPts val="1000"/>
              </a:spcBef>
              <a:buClr>
                <a:schemeClr val="accent2"/>
              </a:buClr>
              <a:buFont typeface="Arial" panose="020B0604020202020204" pitchFamily="34" charset="0"/>
              <a:buNone/>
              <a:defRPr sz="1800" kern="1200">
                <a:solidFill>
                  <a:schemeClr val="tx1">
                    <a:lumMod val="85000"/>
                    <a:lumOff val="15000"/>
                  </a:schemeClr>
                </a:solidFill>
                <a:latin typeface="+mn-lt"/>
                <a:ea typeface="+mn-ea"/>
                <a:cs typeface="+mn-cs"/>
              </a:defRPr>
            </a:lvl3pPr>
            <a:lvl4pPr marL="13716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4pPr>
            <a:lvl5pPr marL="18288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5pPr>
            <a:lvl6pPr marL="22860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8pPr>
            <a:lvl9pPr marL="36576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9BAFB5"/>
              </a:buClr>
              <a:buSzTx/>
              <a:buFont typeface="Arial" panose="020B0604020202020204" pitchFamily="34" charset="0"/>
              <a:buNone/>
              <a:tabLst/>
              <a:defRPr/>
            </a:pPr>
            <a:r>
              <a:rPr kumimoji="0" lang="nl-NL" sz="1100" b="0" i="1" u="none" strike="noStrike" kern="1200" cap="none" spc="0" normalizeH="0" baseline="0" noProof="0" dirty="0">
                <a:ln>
                  <a:noFill/>
                </a:ln>
                <a:solidFill>
                  <a:srgbClr val="FFFFFF">
                    <a:lumMod val="75000"/>
                    <a:lumOff val="25000"/>
                  </a:srgbClr>
                </a:solidFill>
                <a:effectLst/>
                <a:uLnTx/>
                <a:uFillTx/>
                <a:latin typeface="Calibri Light" panose="020F0302020204030204" pitchFamily="34" charset="0"/>
                <a:ea typeface="+mn-ea"/>
                <a:cs typeface="Calibri Light" panose="020F0302020204030204" pitchFamily="34" charset="0"/>
              </a:rPr>
              <a:t>Harry Urlings </a:t>
            </a:r>
          </a:p>
          <a:p>
            <a:pPr marL="0" marR="0" lvl="0" indent="0" algn="l" defTabSz="914400" rtl="0" eaLnBrk="1" fontAlgn="auto" latinLnBrk="0" hangingPunct="1">
              <a:lnSpc>
                <a:spcPct val="90000"/>
              </a:lnSpc>
              <a:spcBef>
                <a:spcPts val="1000"/>
              </a:spcBef>
              <a:spcAft>
                <a:spcPts val="0"/>
              </a:spcAft>
              <a:buClr>
                <a:srgbClr val="9BAFB5"/>
              </a:buClr>
              <a:buSzTx/>
              <a:buFont typeface="Arial" panose="020B0604020202020204" pitchFamily="34" charset="0"/>
              <a:buNone/>
              <a:tabLst/>
              <a:defRPr/>
            </a:pPr>
            <a:endParaRPr kumimoji="0" lang="nl-NL" sz="1100" b="0" i="1" u="none" strike="noStrike" kern="1200" cap="none" spc="0" normalizeH="0" baseline="0" noProof="0" dirty="0">
              <a:ln>
                <a:noFill/>
              </a:ln>
              <a:solidFill>
                <a:srgbClr val="FFFFFF">
                  <a:lumMod val="75000"/>
                  <a:lumOff val="25000"/>
                </a:srgbClr>
              </a:solidFill>
              <a:effectLst/>
              <a:uLnTx/>
              <a:uFillTx/>
              <a:latin typeface="Calibri Light" panose="020F0302020204030204" pitchFamily="34" charset="0"/>
              <a:ea typeface="+mn-ea"/>
              <a:cs typeface="Calibri Light" panose="020F0302020204030204" pitchFamily="34" charset="0"/>
            </a:endParaRPr>
          </a:p>
        </p:txBody>
      </p:sp>
    </p:spTree>
    <p:extLst>
      <p:ext uri="{BB962C8B-B14F-4D97-AF65-F5344CB8AC3E}">
        <p14:creationId xmlns:p14="http://schemas.microsoft.com/office/powerpoint/2010/main" val="15002590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14" name="Rectangle 7">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useBgFill="1">
        <p:nvSpPr>
          <p:cNvPr id="15" name="Rectangle 9">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16" name="Oval 11">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2" name="Titel 1">
            <a:extLst>
              <a:ext uri="{FF2B5EF4-FFF2-40B4-BE49-F238E27FC236}">
                <a16:creationId xmlns:a16="http://schemas.microsoft.com/office/drawing/2014/main" id="{0A11EF4D-7B05-499E-81BC-CD141B7233B6}"/>
              </a:ext>
            </a:extLst>
          </p:cNvPr>
          <p:cNvSpPr>
            <a:spLocks noGrp="1"/>
          </p:cNvSpPr>
          <p:nvPr>
            <p:ph type="title"/>
          </p:nvPr>
        </p:nvSpPr>
        <p:spPr>
          <a:xfrm>
            <a:off x="1260873" y="1586484"/>
            <a:ext cx="3685032" cy="3685032"/>
          </a:xfrm>
          <a:prstGeom prst="ellipse">
            <a:avLst/>
          </a:prstGeom>
          <a:solidFill>
            <a:schemeClr val="accent2">
              <a:lumMod val="75000"/>
            </a:schemeClr>
          </a:solidFill>
          <a:ln>
            <a:noFill/>
          </a:ln>
        </p:spPr>
        <p:txBody>
          <a:bodyPr>
            <a:normAutofit fontScale="90000"/>
          </a:bodyPr>
          <a:lstStyle/>
          <a:p>
            <a:r>
              <a:rPr lang="nl-NL" sz="3600" dirty="0">
                <a:solidFill>
                  <a:srgbClr val="FFFFFF"/>
                </a:solidFill>
              </a:rPr>
              <a:t>METHODE URLINGS</a:t>
            </a:r>
            <a:br>
              <a:rPr lang="nl-NL" sz="1400" dirty="0">
                <a:solidFill>
                  <a:srgbClr val="FFFFFF"/>
                </a:solidFill>
              </a:rPr>
            </a:br>
            <a:br>
              <a:rPr lang="nl-NL" sz="1400" dirty="0">
                <a:solidFill>
                  <a:srgbClr val="FFFFFF"/>
                </a:solidFill>
              </a:rPr>
            </a:br>
            <a:br>
              <a:rPr lang="nl-NL" sz="1400" dirty="0">
                <a:solidFill>
                  <a:srgbClr val="FFFFFF"/>
                </a:solidFill>
              </a:rPr>
            </a:br>
            <a:br>
              <a:rPr lang="nl-NL" sz="1400" dirty="0">
                <a:solidFill>
                  <a:srgbClr val="FFFFFF"/>
                </a:solidFill>
              </a:rPr>
            </a:br>
            <a:br>
              <a:rPr lang="nl-NL" sz="1400" dirty="0">
                <a:solidFill>
                  <a:srgbClr val="FFFFFF"/>
                </a:solidFill>
              </a:rPr>
            </a:br>
            <a:br>
              <a:rPr lang="nl-NL" sz="1400" dirty="0">
                <a:solidFill>
                  <a:srgbClr val="FFFFFF"/>
                </a:solidFill>
              </a:rPr>
            </a:br>
            <a:br>
              <a:rPr lang="nl-NL" sz="1400" dirty="0">
                <a:solidFill>
                  <a:srgbClr val="FFFFFF"/>
                </a:solidFill>
              </a:rPr>
            </a:br>
            <a:br>
              <a:rPr lang="nl-NL" sz="1400" dirty="0">
                <a:solidFill>
                  <a:srgbClr val="FFFFFF"/>
                </a:solidFill>
              </a:rPr>
            </a:br>
            <a:br>
              <a:rPr lang="nl-NL" sz="1400" dirty="0">
                <a:solidFill>
                  <a:srgbClr val="FFFFFF"/>
                </a:solidFill>
              </a:rPr>
            </a:br>
            <a:br>
              <a:rPr lang="nl-NL" sz="1400" dirty="0">
                <a:solidFill>
                  <a:srgbClr val="FFFFFF"/>
                </a:solidFill>
              </a:rPr>
            </a:br>
            <a:br>
              <a:rPr lang="nl-NL" sz="1400" dirty="0">
                <a:solidFill>
                  <a:srgbClr val="FFFFFF"/>
                </a:solidFill>
              </a:rPr>
            </a:br>
            <a:br>
              <a:rPr lang="nl-NL" sz="1400" dirty="0">
                <a:solidFill>
                  <a:srgbClr val="FFFFFF"/>
                </a:solidFill>
              </a:rPr>
            </a:br>
            <a:endParaRPr lang="nl-BE" sz="1400" dirty="0">
              <a:solidFill>
                <a:srgbClr val="FFFFFF"/>
              </a:solidFill>
            </a:endParaRPr>
          </a:p>
        </p:txBody>
      </p:sp>
      <p:sp>
        <p:nvSpPr>
          <p:cNvPr id="10" name="Rechthoek 9"/>
          <p:cNvSpPr/>
          <p:nvPr/>
        </p:nvSpPr>
        <p:spPr>
          <a:xfrm>
            <a:off x="6036904" y="1379898"/>
            <a:ext cx="5673012" cy="2483997"/>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17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Doel</a:t>
            </a:r>
            <a:r>
              <a:rPr kumimoji="0" lang="nl-NL" sz="17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goede oude dag bezorgen voor elk individu</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1657350" marR="0" lvl="3"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nl-NL" sz="150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rPr>
              <a:t>Proberen te begrijpen en zich in te leven</a:t>
            </a:r>
          </a:p>
          <a:p>
            <a:pPr marL="1657350" marR="0" lvl="3"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nl-NL" sz="150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rPr>
              <a:t>Accepteren van de ander in zijn eigenheid </a:t>
            </a:r>
          </a:p>
          <a:p>
            <a:pPr marL="1657350" marR="0" lvl="3"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nl-NL" sz="150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rPr>
              <a:t>Rekening houden met individuele behoeften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7" name="Rechthoek 16"/>
          <p:cNvSpPr/>
          <p:nvPr/>
        </p:nvSpPr>
        <p:spPr>
          <a:xfrm>
            <a:off x="6512344" y="4034351"/>
            <a:ext cx="5169159" cy="1863788"/>
          </a:xfrm>
          <a:prstGeom prst="rect">
            <a:avLst/>
          </a:prstGeom>
          <a:noFill/>
          <a:ln>
            <a:noFill/>
          </a:ln>
        </p:spPr>
        <p:style>
          <a:lnRef idx="0">
            <a:scrgbClr r="0" g="0" b="0"/>
          </a:lnRef>
          <a:fillRef idx="0">
            <a:scrgbClr r="0" g="0" b="0"/>
          </a:fillRef>
          <a:effectRef idx="0">
            <a:scrgbClr r="0" g="0" b="0"/>
          </a:effectRef>
          <a:fontRef idx="minor">
            <a:schemeClr val="accent5"/>
          </a:fontRef>
        </p:style>
        <p:txBody>
          <a:bodyPr rtlCol="0" anchor="ctr"/>
          <a:lstStyle/>
          <a:p>
            <a:pPr marL="0" marR="0" lvl="0" indent="0" algn="ctr" defTabSz="457200" rtl="0" eaLnBrk="1" fontAlgn="auto" latinLnBrk="0" hangingPunct="1">
              <a:lnSpc>
                <a:spcPct val="150000"/>
              </a:lnSpc>
              <a:spcBef>
                <a:spcPts val="0"/>
              </a:spcBef>
              <a:spcAft>
                <a:spcPts val="0"/>
              </a:spcAft>
              <a:buClrTx/>
              <a:buSzTx/>
              <a:buFontTx/>
              <a:buNone/>
              <a:tabLst/>
              <a:defRPr/>
            </a:pPr>
            <a:endParaRPr kumimoji="0" lang="nl-NL" sz="1300" b="0" i="0" u="none" strike="noStrike" kern="1200" cap="none" spc="0" normalizeH="0" baseline="0" noProof="0" dirty="0">
              <a:ln>
                <a:noFill/>
              </a:ln>
              <a:solidFill>
                <a:srgbClr val="E8E3CE"/>
              </a:solidFill>
              <a:effectLst/>
              <a:uLnTx/>
              <a:uFillTx/>
              <a:latin typeface="Calibri Light" panose="020F0302020204030204" pitchFamily="34" charset="0"/>
              <a:ea typeface="+mn-ea"/>
              <a:cs typeface="Calibri Light" panose="020F0302020204030204" pitchFamily="34" charset="0"/>
            </a:endParaRPr>
          </a:p>
        </p:txBody>
      </p:sp>
      <p:sp>
        <p:nvSpPr>
          <p:cNvPr id="11" name="Wolkvormig bijschrift 10"/>
          <p:cNvSpPr/>
          <p:nvPr/>
        </p:nvSpPr>
        <p:spPr>
          <a:xfrm>
            <a:off x="7079094" y="3750763"/>
            <a:ext cx="4231747" cy="2562590"/>
          </a:xfrm>
          <a:prstGeom prst="cloudCallout">
            <a:avLst/>
          </a:prstGeom>
          <a:noFill/>
          <a:ln w="9525" cap="flat" cmpd="sng" algn="ctr">
            <a:solidFill>
              <a:schemeClr val="accent2">
                <a:lumMod val="5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ill Sans MT" panose="020B0502020104020203"/>
              <a:ea typeface="+mn-ea"/>
              <a:cs typeface="+mn-cs"/>
            </a:endParaRPr>
          </a:p>
        </p:txBody>
      </p:sp>
      <p:sp>
        <p:nvSpPr>
          <p:cNvPr id="12" name="Rechthoek 11"/>
          <p:cNvSpPr/>
          <p:nvPr/>
        </p:nvSpPr>
        <p:spPr>
          <a:xfrm>
            <a:off x="7846888" y="3962124"/>
            <a:ext cx="2874142" cy="2008242"/>
          </a:xfrm>
          <a:prstGeom prst="rect">
            <a:avLst/>
          </a:prstGeom>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nl-NL" sz="1500" b="1" i="0" u="none" strike="noStrike" kern="1200" cap="none" spc="0" normalizeH="0" baseline="0" noProof="0" dirty="0">
                <a:ln>
                  <a:noFill/>
                </a:ln>
                <a:solidFill>
                  <a:srgbClr val="FFFFFF">
                    <a:lumMod val="95000"/>
                  </a:srgbClr>
                </a:solidFill>
                <a:effectLst/>
                <a:uLnTx/>
                <a:uFillTx/>
                <a:latin typeface="Calibri" panose="020F0502020204030204" pitchFamily="34" charset="0"/>
                <a:ea typeface="+mn-ea"/>
                <a:cs typeface="Calibri" panose="020F0502020204030204" pitchFamily="34" charset="0"/>
              </a:rPr>
              <a:t>Voorbeeld Nol</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1500" b="0" i="0" u="none" strike="noStrike" kern="1200" cap="none" spc="0" normalizeH="0" baseline="0" noProof="0" dirty="0">
                <a:ln>
                  <a:noFill/>
                </a:ln>
                <a:solidFill>
                  <a:srgbClr val="FFFFFF">
                    <a:lumMod val="95000"/>
                  </a:srgbClr>
                </a:solidFill>
                <a:effectLst/>
                <a:uLnTx/>
                <a:uFillTx/>
                <a:latin typeface="Calibri Light" panose="020F0302020204030204" pitchFamily="34" charset="0"/>
                <a:ea typeface="+mn-ea"/>
                <a:cs typeface="Calibri Light" panose="020F0302020204030204" pitchFamily="34" charset="0"/>
              </a:rPr>
              <a:t>“Nol moest de regels van de instelling volgen. Nol moest elke dag in de douche. Nol moest steeds propere kleren aandoen. Nol moest alles in groep doen, maar elke keer werd Nol boos.”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dirty="0">
              <a:ln>
                <a:noFill/>
              </a:ln>
              <a:solidFill>
                <a:srgbClr val="FFFFFF">
                  <a:lumMod val="95000"/>
                </a:srgbClr>
              </a:solidFill>
              <a:effectLst/>
              <a:uLnTx/>
              <a:uFillTx/>
              <a:latin typeface="Calibri Light" panose="020F0302020204030204" pitchFamily="34" charset="0"/>
              <a:ea typeface="+mn-ea"/>
              <a:cs typeface="Calibri Light" panose="020F0302020204030204" pitchFamily="34" charset="0"/>
            </a:endParaRPr>
          </a:p>
        </p:txBody>
      </p:sp>
    </p:spTree>
    <p:extLst>
      <p:ext uri="{BB962C8B-B14F-4D97-AF65-F5344CB8AC3E}">
        <p14:creationId xmlns:p14="http://schemas.microsoft.com/office/powerpoint/2010/main" val="24076084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0"/>
                <a:lumOff val="100000"/>
              </a:schemeClr>
            </a:gs>
            <a:gs pos="25000">
              <a:schemeClr val="accent2">
                <a:lumMod val="0"/>
                <a:lumOff val="100000"/>
              </a:schemeClr>
            </a:gs>
            <a:gs pos="88000">
              <a:schemeClr val="accent2">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2889675" y="1566330"/>
            <a:ext cx="7729728" cy="5083043"/>
          </a:xfrm>
        </p:spPr>
        <p:txBody>
          <a:bodyPr>
            <a:normAutofit/>
          </a:bodyPr>
          <a:lstStyle/>
          <a:p>
            <a:pPr marL="0" indent="0">
              <a:buNone/>
            </a:pPr>
            <a:r>
              <a:rPr lang="nl-NL" sz="1600" b="1" dirty="0">
                <a:latin typeface="Calibri" panose="020F0502020204030204" pitchFamily="34" charset="0"/>
                <a:cs typeface="Calibri" panose="020F0502020204030204" pitchFamily="34" charset="0"/>
              </a:rPr>
              <a:t>Respectvol </a:t>
            </a:r>
          </a:p>
          <a:p>
            <a:pPr marL="0" indent="0">
              <a:buNone/>
            </a:pPr>
            <a:r>
              <a:rPr lang="nl-NL" sz="1400" i="1" dirty="0">
                <a:latin typeface="Calibri Light" panose="020F0302020204030204" pitchFamily="34" charset="0"/>
                <a:cs typeface="Calibri Light" panose="020F0302020204030204" pitchFamily="34" charset="0"/>
              </a:rPr>
              <a:t>“Eigenaardigheden respecteren in plaats van wegwerken”</a:t>
            </a:r>
          </a:p>
          <a:p>
            <a:pPr marL="0" indent="0">
              <a:buNone/>
            </a:pPr>
            <a:r>
              <a:rPr lang="nl-NL" sz="1600" b="1" dirty="0">
                <a:latin typeface="Calibri" panose="020F0502020204030204" pitchFamily="34" charset="0"/>
                <a:cs typeface="Calibri" panose="020F0502020204030204" pitchFamily="34" charset="0"/>
              </a:rPr>
              <a:t>Resultaten en vooruitgang zijn niet nodig </a:t>
            </a:r>
          </a:p>
          <a:p>
            <a:pPr marL="0" indent="0">
              <a:buNone/>
            </a:pPr>
            <a:r>
              <a:rPr lang="nl-NL" sz="1400" i="1" dirty="0">
                <a:latin typeface="Calibri Light" panose="020F0302020204030204" pitchFamily="34" charset="0"/>
                <a:cs typeface="Calibri Light" panose="020F0302020204030204" pitchFamily="34" charset="0"/>
              </a:rPr>
              <a:t>“Stop met zoveel te willen”</a:t>
            </a:r>
          </a:p>
          <a:p>
            <a:pPr marL="0" indent="0">
              <a:buNone/>
            </a:pPr>
            <a:r>
              <a:rPr lang="nl-NL" sz="1600" b="1" dirty="0">
                <a:latin typeface="Calibri" panose="020F0502020204030204" pitchFamily="34" charset="0"/>
                <a:cs typeface="Calibri" panose="020F0502020204030204" pitchFamily="34" charset="0"/>
              </a:rPr>
              <a:t>Individuele behoeften centraal </a:t>
            </a:r>
          </a:p>
          <a:p>
            <a:pPr marL="0" indent="0">
              <a:buNone/>
            </a:pPr>
            <a:r>
              <a:rPr lang="nl-NL" sz="1400" i="1" dirty="0">
                <a:latin typeface="Calibri Light" panose="020F0302020204030204" pitchFamily="34" charset="0"/>
                <a:cs typeface="Calibri Light" panose="020F0302020204030204" pitchFamily="34" charset="0"/>
              </a:rPr>
              <a:t>“Waarom moet ik op dieet als hij te dik is?”</a:t>
            </a:r>
          </a:p>
          <a:p>
            <a:pPr marL="0" indent="0">
              <a:buNone/>
            </a:pPr>
            <a:r>
              <a:rPr lang="nl-NL" sz="1600" b="1" dirty="0">
                <a:latin typeface="Calibri" panose="020F0502020204030204" pitchFamily="34" charset="0"/>
                <a:cs typeface="Calibri" panose="020F0502020204030204" pitchFamily="34" charset="0"/>
              </a:rPr>
              <a:t>Rust en aangepast tempo </a:t>
            </a:r>
          </a:p>
          <a:p>
            <a:pPr marL="0" indent="0">
              <a:buNone/>
            </a:pPr>
            <a:r>
              <a:rPr lang="nl-NL" sz="1400" i="1" dirty="0">
                <a:latin typeface="Calibri Light" panose="020F0302020204030204" pitchFamily="34" charset="0"/>
                <a:cs typeface="Calibri Light" panose="020F0302020204030204" pitchFamily="34" charset="0"/>
              </a:rPr>
              <a:t>“Rust in je contact met de gasten en je hier bewust van zijn”</a:t>
            </a:r>
            <a:endParaRPr lang="nl-NL" sz="1400" i="1" dirty="0">
              <a:latin typeface="Calibri" panose="020F0502020204030204" pitchFamily="34" charset="0"/>
              <a:cs typeface="Calibri" panose="020F0502020204030204" pitchFamily="34" charset="0"/>
            </a:endParaRPr>
          </a:p>
          <a:p>
            <a:pPr marL="0" indent="0">
              <a:buNone/>
            </a:pPr>
            <a:r>
              <a:rPr lang="nl-NL" sz="1600" b="1" dirty="0">
                <a:latin typeface="Calibri" panose="020F0502020204030204" pitchFamily="34" charset="0"/>
                <a:cs typeface="Calibri" panose="020F0502020204030204" pitchFamily="34" charset="0"/>
              </a:rPr>
              <a:t>Flexibel </a:t>
            </a:r>
          </a:p>
          <a:p>
            <a:pPr marL="0" indent="0">
              <a:buNone/>
            </a:pPr>
            <a:r>
              <a:rPr lang="nl-NL" sz="1400" i="1" dirty="0">
                <a:latin typeface="Calibri Light" panose="020F0302020204030204" pitchFamily="34" charset="0"/>
                <a:cs typeface="Calibri Light" panose="020F0302020204030204" pitchFamily="34" charset="0"/>
              </a:rPr>
              <a:t>“Rekening houden met de wisselende lichamelijke en psychische toestand”</a:t>
            </a:r>
          </a:p>
          <a:p>
            <a:pPr marL="0" indent="0">
              <a:buNone/>
            </a:pPr>
            <a:r>
              <a:rPr lang="nl-NL" sz="1600" b="1" dirty="0">
                <a:latin typeface="Calibri" panose="020F0502020204030204" pitchFamily="34" charset="0"/>
                <a:cs typeface="Calibri" panose="020F0502020204030204" pitchFamily="34" charset="0"/>
              </a:rPr>
              <a:t>Empathisch vermogen </a:t>
            </a:r>
          </a:p>
          <a:p>
            <a:pPr marL="0" indent="0">
              <a:buNone/>
            </a:pPr>
            <a:r>
              <a:rPr lang="nl-NL" sz="1400" i="1" dirty="0">
                <a:latin typeface="Calibri Light" panose="020F0302020204030204" pitchFamily="34" charset="0"/>
                <a:cs typeface="Calibri Light" panose="020F0302020204030204" pitchFamily="34" charset="0"/>
              </a:rPr>
              <a:t>“De andere aan het woord laten en enkele minuten ECHT luisteren”</a:t>
            </a:r>
          </a:p>
          <a:p>
            <a:pPr marL="0" indent="0">
              <a:buNone/>
            </a:pPr>
            <a:r>
              <a:rPr lang="nl-NL" sz="1600" b="1" dirty="0">
                <a:latin typeface="Calibri" panose="020F0502020204030204" pitchFamily="34" charset="0"/>
                <a:cs typeface="Calibri" panose="020F0502020204030204" pitchFamily="34" charset="0"/>
              </a:rPr>
              <a:t>Balans tussen accepteren en stimuleren </a:t>
            </a:r>
          </a:p>
          <a:p>
            <a:pPr marL="0" indent="0">
              <a:buNone/>
            </a:pPr>
            <a:r>
              <a:rPr lang="nl-NL" sz="1400" dirty="0">
                <a:latin typeface="Calibri Light" panose="020F0302020204030204" pitchFamily="34" charset="0"/>
                <a:cs typeface="Calibri Light" panose="020F0302020204030204" pitchFamily="34" charset="0"/>
              </a:rPr>
              <a:t>“In stand houden van vaardigheden voor gezondheid vs. goede oude dag</a:t>
            </a:r>
          </a:p>
          <a:p>
            <a:pPr marL="0" indent="0">
              <a:buNone/>
            </a:pPr>
            <a:endParaRPr lang="en-US" sz="1300" i="1" dirty="0">
              <a:latin typeface="Calibri" panose="020F0502020204030204" pitchFamily="34" charset="0"/>
              <a:cs typeface="Calibri" panose="020F0502020204030204" pitchFamily="34" charset="0"/>
            </a:endParaRPr>
          </a:p>
        </p:txBody>
      </p:sp>
      <p:sp>
        <p:nvSpPr>
          <p:cNvPr id="4" name="Titel 1"/>
          <p:cNvSpPr>
            <a:spLocks noGrp="1"/>
          </p:cNvSpPr>
          <p:nvPr>
            <p:ph type="title"/>
          </p:nvPr>
        </p:nvSpPr>
        <p:spPr>
          <a:xfrm>
            <a:off x="2696546" y="800636"/>
            <a:ext cx="7068374" cy="640173"/>
          </a:xfrm>
        </p:spPr>
        <p:style>
          <a:lnRef idx="2">
            <a:schemeClr val="accent2"/>
          </a:lnRef>
          <a:fillRef idx="1">
            <a:schemeClr val="lt1"/>
          </a:fillRef>
          <a:effectRef idx="0">
            <a:schemeClr val="accent2"/>
          </a:effectRef>
          <a:fontRef idx="minor">
            <a:schemeClr val="dk1"/>
          </a:fontRef>
        </p:style>
        <p:txBody>
          <a:bodyPr>
            <a:noAutofit/>
          </a:bodyPr>
          <a:lstStyle/>
          <a:p>
            <a:r>
              <a:rPr lang="nl-NL" sz="1800" dirty="0"/>
              <a:t>Attitude en grondhouding</a:t>
            </a:r>
            <a:endParaRPr lang="en-US" sz="1800" dirty="0"/>
          </a:p>
        </p:txBody>
      </p:sp>
      <p:sp>
        <p:nvSpPr>
          <p:cNvPr id="6" name="Rechthoek 5"/>
          <p:cNvSpPr/>
          <p:nvPr/>
        </p:nvSpPr>
        <p:spPr>
          <a:xfrm>
            <a:off x="7576457" y="1866122"/>
            <a:ext cx="3228392" cy="2326470"/>
          </a:xfrm>
          <a:prstGeom prst="rect">
            <a:avLst/>
          </a:prstGeom>
          <a:noFill/>
          <a:ln w="9525"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BAFB5"/>
              </a:solidFill>
              <a:effectLst/>
              <a:uLnTx/>
              <a:uFillTx/>
              <a:latin typeface="Gill Sans MT" panose="020B0502020104020203"/>
              <a:ea typeface="+mn-ea"/>
              <a:cs typeface="+mn-cs"/>
            </a:endParaRPr>
          </a:p>
        </p:txBody>
      </p:sp>
      <p:pic>
        <p:nvPicPr>
          <p:cNvPr id="7" name="Afbeelding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61903" y="2014944"/>
            <a:ext cx="2857500" cy="2028825"/>
          </a:xfrm>
          <a:prstGeom prst="rect">
            <a:avLst/>
          </a:prstGeom>
        </p:spPr>
      </p:pic>
    </p:spTree>
    <p:extLst>
      <p:ext uri="{BB962C8B-B14F-4D97-AF65-F5344CB8AC3E}">
        <p14:creationId xmlns:p14="http://schemas.microsoft.com/office/powerpoint/2010/main" val="34426707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2647941" y="954323"/>
            <a:ext cx="7068374" cy="640173"/>
          </a:xfrm>
        </p:spPr>
        <p:style>
          <a:lnRef idx="2">
            <a:schemeClr val="accent2"/>
          </a:lnRef>
          <a:fillRef idx="1">
            <a:schemeClr val="lt1"/>
          </a:fillRef>
          <a:effectRef idx="0">
            <a:schemeClr val="accent2"/>
          </a:effectRef>
          <a:fontRef idx="minor">
            <a:schemeClr val="dk1"/>
          </a:fontRef>
        </p:style>
        <p:txBody>
          <a:bodyPr>
            <a:normAutofit fontScale="90000"/>
          </a:bodyPr>
          <a:lstStyle/>
          <a:p>
            <a:r>
              <a:rPr lang="en-US" dirty="0" err="1"/>
              <a:t>Verdiepen</a:t>
            </a:r>
            <a:r>
              <a:rPr lang="en-US" dirty="0"/>
              <a:t> in </a:t>
            </a:r>
            <a:r>
              <a:rPr lang="en-US" dirty="0" err="1"/>
              <a:t>levensverhalen</a:t>
            </a:r>
            <a:endParaRPr lang="en-US" dirty="0"/>
          </a:p>
        </p:txBody>
      </p:sp>
      <p:pic>
        <p:nvPicPr>
          <p:cNvPr id="4" name="Tijdelijke aanduiding voor inhoud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684667" y="2190556"/>
            <a:ext cx="2409200" cy="3101975"/>
          </a:xfrm>
        </p:spPr>
      </p:pic>
      <p:sp>
        <p:nvSpPr>
          <p:cNvPr id="6" name="Rechthoek 5"/>
          <p:cNvSpPr/>
          <p:nvPr/>
        </p:nvSpPr>
        <p:spPr>
          <a:xfrm>
            <a:off x="7559654" y="2006049"/>
            <a:ext cx="2659225" cy="3470988"/>
          </a:xfrm>
          <a:prstGeom prst="rect">
            <a:avLst/>
          </a:prstGeom>
          <a:noFill/>
          <a:ln w="9525"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BAFB5"/>
              </a:solidFill>
              <a:effectLst/>
              <a:uLnTx/>
              <a:uFillTx/>
              <a:latin typeface="Gill Sans MT" panose="020B0502020104020203"/>
              <a:ea typeface="+mn-ea"/>
              <a:cs typeface="+mn-cs"/>
            </a:endParaRPr>
          </a:p>
        </p:txBody>
      </p:sp>
      <p:sp>
        <p:nvSpPr>
          <p:cNvPr id="5" name="Tijdelijke aanduiding voor inhoud 2">
            <a:extLst>
              <a:ext uri="{FF2B5EF4-FFF2-40B4-BE49-F238E27FC236}">
                <a16:creationId xmlns:a16="http://schemas.microsoft.com/office/drawing/2014/main" id="{5683DD90-CA92-4FA0-BBA6-4D5E34CD1A96}"/>
              </a:ext>
            </a:extLst>
          </p:cNvPr>
          <p:cNvSpPr txBox="1">
            <a:spLocks/>
          </p:cNvSpPr>
          <p:nvPr/>
        </p:nvSpPr>
        <p:spPr>
          <a:xfrm>
            <a:off x="2647941" y="1848113"/>
            <a:ext cx="7941077" cy="4901608"/>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9BAFB5"/>
              </a:buClr>
              <a:buSzTx/>
              <a:buFont typeface="Arial" panose="020B0604020202020204" pitchFamily="34" charset="0"/>
              <a:buNone/>
              <a:tabLst/>
              <a:defRPr/>
            </a:pPr>
            <a:endParaRPr kumimoji="0" lang="nl-NL" sz="1300" b="0" i="0" u="none" strike="noStrike" kern="1200" cap="none" spc="0" normalizeH="0" baseline="0" noProof="0" dirty="0">
              <a:ln>
                <a:noFill/>
              </a:ln>
              <a:solidFill>
                <a:srgbClr val="000000">
                  <a:lumMod val="85000"/>
                  <a:lumOff val="15000"/>
                </a:srgb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1000"/>
              </a:spcBef>
              <a:spcAft>
                <a:spcPts val="0"/>
              </a:spcAft>
              <a:buClr>
                <a:srgbClr val="9BAFB5"/>
              </a:buClr>
              <a:buSzTx/>
              <a:buFont typeface="Arial" panose="020B0604020202020204" pitchFamily="34" charset="0"/>
              <a:buNone/>
              <a:tabLst/>
              <a:defRPr/>
            </a:pPr>
            <a:r>
              <a:rPr kumimoji="0" lang="nl-NL" sz="2000" b="0" i="1" u="none" strike="noStrike" kern="1200" cap="none" spc="0" normalizeH="0" baseline="0" noProof="0" dirty="0">
                <a:ln>
                  <a:noFill/>
                </a:ln>
                <a:solidFill>
                  <a:srgbClr val="000000">
                    <a:lumMod val="85000"/>
                    <a:lumOff val="15000"/>
                  </a:srgbClr>
                </a:solidFill>
                <a:effectLst/>
                <a:uLnTx/>
                <a:uFillTx/>
                <a:latin typeface="Calibri" panose="020F0502020204030204" pitchFamily="34" charset="0"/>
                <a:ea typeface="+mn-ea"/>
                <a:cs typeface="Calibri" panose="020F0502020204030204" pitchFamily="34" charset="0"/>
              </a:rPr>
              <a:t>Om de echte behoeften en interesses van </a:t>
            </a:r>
          </a:p>
          <a:p>
            <a:pPr marL="0" marR="0" lvl="0" indent="0" algn="l" defTabSz="914400" rtl="0" eaLnBrk="1" fontAlgn="auto" latinLnBrk="0" hangingPunct="1">
              <a:lnSpc>
                <a:spcPct val="100000"/>
              </a:lnSpc>
              <a:spcBef>
                <a:spcPts val="1000"/>
              </a:spcBef>
              <a:spcAft>
                <a:spcPts val="0"/>
              </a:spcAft>
              <a:buClr>
                <a:srgbClr val="9BAFB5"/>
              </a:buClr>
              <a:buSzTx/>
              <a:buFont typeface="Arial" panose="020B0604020202020204" pitchFamily="34" charset="0"/>
              <a:buNone/>
              <a:tabLst/>
              <a:defRPr/>
            </a:pPr>
            <a:r>
              <a:rPr kumimoji="0" lang="nl-NL" sz="2000" b="0" i="1" u="none" strike="noStrike" kern="1200" cap="none" spc="0" normalizeH="0" baseline="0" noProof="0" dirty="0">
                <a:ln>
                  <a:noFill/>
                </a:ln>
                <a:solidFill>
                  <a:srgbClr val="000000">
                    <a:lumMod val="85000"/>
                    <a:lumOff val="15000"/>
                  </a:srgbClr>
                </a:solidFill>
                <a:effectLst/>
                <a:uLnTx/>
                <a:uFillTx/>
                <a:latin typeface="Calibri" panose="020F0502020204030204" pitchFamily="34" charset="0"/>
                <a:ea typeface="+mn-ea"/>
                <a:cs typeface="Calibri" panose="020F0502020204030204" pitchFamily="34" charset="0"/>
              </a:rPr>
              <a:t>onze bewoners te leren kennen </a:t>
            </a:r>
            <a:r>
              <a:rPr lang="nl-NL" sz="2000" i="1" dirty="0">
                <a:solidFill>
                  <a:srgbClr val="000000">
                    <a:lumMod val="85000"/>
                    <a:lumOff val="15000"/>
                  </a:srgbClr>
                </a:solidFill>
                <a:latin typeface="Calibri" panose="020F0502020204030204" pitchFamily="34" charset="0"/>
                <a:cs typeface="Calibri" panose="020F0502020204030204" pitchFamily="34" charset="0"/>
              </a:rPr>
              <a:t>v</a:t>
            </a:r>
            <a:r>
              <a:rPr kumimoji="0" lang="nl-NL" sz="2000" b="0" i="1" u="none" strike="noStrike" kern="1200" cap="none" spc="0" normalizeH="0" baseline="0" noProof="0" dirty="0" err="1">
                <a:ln>
                  <a:noFill/>
                </a:ln>
                <a:solidFill>
                  <a:srgbClr val="000000">
                    <a:lumMod val="85000"/>
                    <a:lumOff val="15000"/>
                  </a:srgbClr>
                </a:solidFill>
                <a:effectLst/>
                <a:uLnTx/>
                <a:uFillTx/>
                <a:latin typeface="Calibri" panose="020F0502020204030204" pitchFamily="34" charset="0"/>
                <a:ea typeface="+mn-ea"/>
                <a:cs typeface="Calibri" panose="020F0502020204030204" pitchFamily="34" charset="0"/>
              </a:rPr>
              <a:t>erdiepen</a:t>
            </a:r>
            <a:r>
              <a:rPr kumimoji="0" lang="nl-NL" sz="2000" b="0" i="1" u="none" strike="noStrike" kern="1200" cap="none" spc="0" normalizeH="0" baseline="0" noProof="0" dirty="0">
                <a:ln>
                  <a:noFill/>
                </a:ln>
                <a:solidFill>
                  <a:srgbClr val="000000">
                    <a:lumMod val="85000"/>
                    <a:lumOff val="15000"/>
                  </a:srgbClr>
                </a:solidFill>
                <a:effectLst/>
                <a:uLnTx/>
                <a:uFillTx/>
                <a:latin typeface="Calibri" panose="020F0502020204030204" pitchFamily="34" charset="0"/>
                <a:ea typeface="+mn-ea"/>
                <a:cs typeface="Calibri" panose="020F0502020204030204" pitchFamily="34" charset="0"/>
              </a:rPr>
              <a:t> we </a:t>
            </a:r>
          </a:p>
          <a:p>
            <a:pPr marL="0" marR="0" lvl="0" indent="0" algn="l" defTabSz="914400" rtl="0" eaLnBrk="1" fontAlgn="auto" latinLnBrk="0" hangingPunct="1">
              <a:lnSpc>
                <a:spcPct val="100000"/>
              </a:lnSpc>
              <a:spcBef>
                <a:spcPts val="1000"/>
              </a:spcBef>
              <a:spcAft>
                <a:spcPts val="0"/>
              </a:spcAft>
              <a:buClr>
                <a:srgbClr val="9BAFB5"/>
              </a:buClr>
              <a:buSzTx/>
              <a:buFont typeface="Arial" panose="020B0604020202020204" pitchFamily="34" charset="0"/>
              <a:buNone/>
              <a:tabLst/>
              <a:defRPr/>
            </a:pPr>
            <a:r>
              <a:rPr kumimoji="0" lang="nl-NL" sz="2000" b="0" i="1" u="none" strike="noStrike" kern="1200" cap="none" spc="0" normalizeH="0" baseline="0" noProof="0" dirty="0">
                <a:ln>
                  <a:noFill/>
                </a:ln>
                <a:solidFill>
                  <a:srgbClr val="000000">
                    <a:lumMod val="85000"/>
                    <a:lumOff val="15000"/>
                  </a:srgbClr>
                </a:solidFill>
                <a:effectLst/>
                <a:uLnTx/>
                <a:uFillTx/>
                <a:latin typeface="Calibri" panose="020F0502020204030204" pitchFamily="34" charset="0"/>
                <a:ea typeface="+mn-ea"/>
                <a:cs typeface="Calibri" panose="020F0502020204030204" pitchFamily="34" charset="0"/>
              </a:rPr>
              <a:t>ons in ieders levensverhaal.</a:t>
            </a:r>
          </a:p>
          <a:p>
            <a:pPr marL="0" marR="0" lvl="0" indent="0" algn="l" defTabSz="914400" rtl="0" eaLnBrk="1" fontAlgn="auto" latinLnBrk="0" hangingPunct="1">
              <a:lnSpc>
                <a:spcPct val="100000"/>
              </a:lnSpc>
              <a:spcBef>
                <a:spcPts val="1000"/>
              </a:spcBef>
              <a:spcAft>
                <a:spcPts val="0"/>
              </a:spcAft>
              <a:buClr>
                <a:srgbClr val="9BAFB5"/>
              </a:buClr>
              <a:buSzTx/>
              <a:buFont typeface="Arial" panose="020B0604020202020204" pitchFamily="34" charset="0"/>
              <a:buNone/>
              <a:tabLst/>
              <a:defRPr/>
            </a:pPr>
            <a:endParaRPr kumimoji="0" lang="nl-NL" sz="1300" b="0" i="0" u="none" strike="noStrike" kern="1200" cap="none" spc="0" normalizeH="0" baseline="0" noProof="0" dirty="0">
              <a:ln>
                <a:noFill/>
              </a:ln>
              <a:solidFill>
                <a:srgbClr val="000000">
                  <a:lumMod val="85000"/>
                  <a:lumOff val="15000"/>
                </a:srgb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rgbClr val="9BAFB5"/>
              </a:buClr>
              <a:buSzTx/>
              <a:buFont typeface="Arial" panose="020B0604020202020204" pitchFamily="34" charset="0"/>
              <a:buNone/>
              <a:tabLst/>
              <a:defRPr/>
            </a:pPr>
            <a:r>
              <a:rPr lang="nl-NL" sz="1600" b="1" dirty="0">
                <a:solidFill>
                  <a:srgbClr val="000000">
                    <a:lumMod val="85000"/>
                    <a:lumOff val="15000"/>
                  </a:srgbClr>
                </a:solidFill>
                <a:latin typeface="Calibri" panose="020F0502020204030204" pitchFamily="34" charset="0"/>
                <a:cs typeface="Calibri" panose="020F0502020204030204" pitchFamily="34" charset="0"/>
              </a:rPr>
              <a:t>Gezin</a:t>
            </a:r>
          </a:p>
          <a:p>
            <a:pPr marL="0" marR="0" lvl="0" indent="0" algn="l" defTabSz="914400" rtl="0" eaLnBrk="1" fontAlgn="auto" latinLnBrk="0" hangingPunct="1">
              <a:lnSpc>
                <a:spcPct val="100000"/>
              </a:lnSpc>
              <a:spcBef>
                <a:spcPts val="0"/>
              </a:spcBef>
              <a:spcAft>
                <a:spcPts val="0"/>
              </a:spcAft>
              <a:buClr>
                <a:srgbClr val="9BAFB5"/>
              </a:buClr>
              <a:buSzTx/>
              <a:buFont typeface="Arial" panose="020B0604020202020204" pitchFamily="34" charset="0"/>
              <a:buNone/>
              <a:tabLst/>
              <a:defRPr/>
            </a:pPr>
            <a:r>
              <a:rPr kumimoji="0" lang="nl-NL" sz="1600" b="1" i="0" u="none" strike="noStrike" kern="1200" cap="none" spc="0" normalizeH="0" baseline="0" noProof="0" dirty="0">
                <a:ln>
                  <a:noFill/>
                </a:ln>
                <a:solidFill>
                  <a:srgbClr val="000000">
                    <a:lumMod val="85000"/>
                    <a:lumOff val="15000"/>
                  </a:srgbClr>
                </a:solidFill>
                <a:effectLst/>
                <a:uLnTx/>
                <a:uFillTx/>
                <a:latin typeface="Calibri" panose="020F0502020204030204" pitchFamily="34" charset="0"/>
                <a:ea typeface="+mn-ea"/>
                <a:cs typeface="Calibri" panose="020F0502020204030204" pitchFamily="34" charset="0"/>
              </a:rPr>
              <a:t>Familie</a:t>
            </a:r>
          </a:p>
          <a:p>
            <a:pPr marL="0" marR="0" lvl="0" indent="0" algn="l" defTabSz="914400" rtl="0" eaLnBrk="1" fontAlgn="auto" latinLnBrk="0" hangingPunct="1">
              <a:lnSpc>
                <a:spcPct val="100000"/>
              </a:lnSpc>
              <a:spcBef>
                <a:spcPts val="0"/>
              </a:spcBef>
              <a:spcAft>
                <a:spcPts val="0"/>
              </a:spcAft>
              <a:buClr>
                <a:srgbClr val="9BAFB5"/>
              </a:buClr>
              <a:buSzTx/>
              <a:buFont typeface="Arial" panose="020B0604020202020204" pitchFamily="34" charset="0"/>
              <a:buNone/>
              <a:tabLst/>
              <a:defRPr/>
            </a:pPr>
            <a:r>
              <a:rPr lang="nl-NL" sz="1600" b="1" dirty="0">
                <a:solidFill>
                  <a:srgbClr val="000000">
                    <a:lumMod val="85000"/>
                    <a:lumOff val="15000"/>
                  </a:srgbClr>
                </a:solidFill>
                <a:latin typeface="Calibri" panose="020F0502020204030204" pitchFamily="34" charset="0"/>
                <a:cs typeface="Calibri" panose="020F0502020204030204" pitchFamily="34" charset="0"/>
              </a:rPr>
              <a:t>vrienden</a:t>
            </a:r>
            <a:endParaRPr kumimoji="0" lang="nl-NL" sz="1600" b="1" i="0" u="none" strike="noStrike" kern="1200" cap="none" spc="0" normalizeH="0" baseline="0" noProof="0" dirty="0">
              <a:ln>
                <a:noFill/>
              </a:ln>
              <a:solidFill>
                <a:srgbClr val="000000">
                  <a:lumMod val="85000"/>
                  <a:lumOff val="15000"/>
                </a:srgb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rgbClr val="9BAFB5"/>
              </a:buClr>
              <a:buSzTx/>
              <a:buFont typeface="Arial" panose="020B0604020202020204" pitchFamily="34" charset="0"/>
              <a:buNone/>
              <a:tabLst/>
              <a:defRPr/>
            </a:pPr>
            <a:r>
              <a:rPr lang="nl-NL" sz="1600" b="1" dirty="0">
                <a:solidFill>
                  <a:srgbClr val="000000">
                    <a:lumMod val="85000"/>
                    <a:lumOff val="15000"/>
                  </a:srgbClr>
                </a:solidFill>
                <a:latin typeface="Calibri" panose="020F0502020204030204" pitchFamily="34" charset="0"/>
                <a:cs typeface="Calibri" panose="020F0502020204030204" pitchFamily="34" charset="0"/>
              </a:rPr>
              <a:t>Schoolloopbaan en job</a:t>
            </a:r>
          </a:p>
          <a:p>
            <a:pPr marL="0" marR="0" lvl="0" indent="0" algn="l" defTabSz="914400" rtl="0" eaLnBrk="1" fontAlgn="auto" latinLnBrk="0" hangingPunct="1">
              <a:lnSpc>
                <a:spcPct val="100000"/>
              </a:lnSpc>
              <a:spcBef>
                <a:spcPts val="0"/>
              </a:spcBef>
              <a:spcAft>
                <a:spcPts val="0"/>
              </a:spcAft>
              <a:buClr>
                <a:srgbClr val="9BAFB5"/>
              </a:buClr>
              <a:buSzTx/>
              <a:buFont typeface="Arial" panose="020B0604020202020204" pitchFamily="34" charset="0"/>
              <a:buNone/>
              <a:tabLst/>
              <a:defRPr/>
            </a:pPr>
            <a:r>
              <a:rPr lang="nl-NL" sz="1600" b="1" dirty="0">
                <a:solidFill>
                  <a:srgbClr val="000000">
                    <a:lumMod val="85000"/>
                    <a:lumOff val="15000"/>
                  </a:srgbClr>
                </a:solidFill>
                <a:latin typeface="Calibri" panose="020F0502020204030204" pitchFamily="34" charset="0"/>
                <a:cs typeface="Calibri" panose="020F0502020204030204" pitchFamily="34" charset="0"/>
              </a:rPr>
              <a:t>Interesses en hobby’s</a:t>
            </a:r>
          </a:p>
          <a:p>
            <a:pPr marL="0" marR="0" lvl="0" indent="0" algn="l" defTabSz="914400" rtl="0" eaLnBrk="1" fontAlgn="auto" latinLnBrk="0" hangingPunct="1">
              <a:lnSpc>
                <a:spcPct val="100000"/>
              </a:lnSpc>
              <a:spcBef>
                <a:spcPts val="0"/>
              </a:spcBef>
              <a:spcAft>
                <a:spcPts val="0"/>
              </a:spcAft>
              <a:buClr>
                <a:srgbClr val="9BAFB5"/>
              </a:buClr>
              <a:buSzTx/>
              <a:buFont typeface="Arial" panose="020B0604020202020204" pitchFamily="34" charset="0"/>
              <a:buNone/>
              <a:tabLst/>
              <a:defRPr/>
            </a:pPr>
            <a:endParaRPr lang="nl-NL" sz="1300" b="1" dirty="0">
              <a:solidFill>
                <a:srgbClr val="000000">
                  <a:lumMod val="85000"/>
                  <a:lumOff val="15000"/>
                </a:srgbClr>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rgbClr val="9BAFB5"/>
              </a:buClr>
              <a:buSzTx/>
              <a:buFont typeface="Arial" panose="020B0604020202020204" pitchFamily="34" charset="0"/>
              <a:buNone/>
              <a:tabLst/>
              <a:defRPr/>
            </a:pPr>
            <a:endParaRPr lang="nl-NL" sz="1300" b="1" dirty="0">
              <a:solidFill>
                <a:srgbClr val="000000">
                  <a:lumMod val="85000"/>
                  <a:lumOff val="15000"/>
                </a:srgbClr>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rgbClr val="9BAFB5"/>
              </a:buClr>
              <a:buSzTx/>
              <a:buFont typeface="Arial" panose="020B0604020202020204" pitchFamily="34" charset="0"/>
              <a:buNone/>
              <a:tabLst/>
              <a:defRPr/>
            </a:pPr>
            <a:endParaRPr lang="nl-NL" sz="1300" b="1" dirty="0">
              <a:solidFill>
                <a:srgbClr val="000000">
                  <a:lumMod val="85000"/>
                  <a:lumOff val="15000"/>
                </a:srgbClr>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rgbClr val="9BAFB5"/>
              </a:buClr>
              <a:buSzTx/>
              <a:buFont typeface="Arial" panose="020B0604020202020204" pitchFamily="34" charset="0"/>
              <a:buNone/>
              <a:tabLst/>
              <a:defRPr/>
            </a:pPr>
            <a:endParaRPr kumimoji="0" lang="nl-NL" sz="2000" b="0" i="0" u="none" strike="noStrike" kern="1200" cap="none" spc="0" normalizeH="0" baseline="0" noProof="0" dirty="0">
              <a:ln>
                <a:noFill/>
              </a:ln>
              <a:solidFill>
                <a:srgbClr val="000000">
                  <a:lumMod val="85000"/>
                  <a:lumOff val="15000"/>
                </a:srgb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rgbClr val="9BAFB5"/>
              </a:buClr>
              <a:buSzTx/>
              <a:buFont typeface="Arial" panose="020B0604020202020204" pitchFamily="34" charset="0"/>
              <a:buNone/>
              <a:tabLst/>
              <a:defRPr/>
            </a:pPr>
            <a:r>
              <a:rPr kumimoji="0" lang="nl-NL" sz="1300" b="1" i="1" u="none" strike="noStrike" kern="1200" cap="none" spc="0" normalizeH="0" baseline="0" noProof="0" dirty="0">
                <a:ln>
                  <a:noFill/>
                </a:ln>
                <a:solidFill>
                  <a:srgbClr val="000000">
                    <a:lumMod val="85000"/>
                    <a:lumOff val="15000"/>
                  </a:srgbClr>
                </a:solidFill>
                <a:effectLst/>
                <a:uLnTx/>
                <a:uFillTx/>
                <a:latin typeface="Calibri" panose="020F0502020204030204" pitchFamily="34" charset="0"/>
                <a:ea typeface="+mn-ea"/>
                <a:cs typeface="Calibri" panose="020F0502020204030204" pitchFamily="34" charset="0"/>
              </a:rPr>
              <a:t>                                                </a:t>
            </a:r>
          </a:p>
        </p:txBody>
      </p:sp>
    </p:spTree>
    <p:extLst>
      <p:ext uri="{BB962C8B-B14F-4D97-AF65-F5344CB8AC3E}">
        <p14:creationId xmlns:p14="http://schemas.microsoft.com/office/powerpoint/2010/main" val="34874885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useBgFill="1">
        <p:nvSpPr>
          <p:cNvPr id="10" name="Rectangle 9">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12" name="Oval 11">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2" name="Titel 1">
            <a:extLst>
              <a:ext uri="{FF2B5EF4-FFF2-40B4-BE49-F238E27FC236}">
                <a16:creationId xmlns:a16="http://schemas.microsoft.com/office/drawing/2014/main" id="{28BCC845-3D55-4BFD-B774-B98068578F19}"/>
              </a:ext>
            </a:extLst>
          </p:cNvPr>
          <p:cNvSpPr>
            <a:spLocks noGrp="1"/>
          </p:cNvSpPr>
          <p:nvPr>
            <p:ph type="title"/>
          </p:nvPr>
        </p:nvSpPr>
        <p:spPr>
          <a:xfrm>
            <a:off x="1260873" y="1586484"/>
            <a:ext cx="3685032" cy="3685032"/>
          </a:xfrm>
          <a:prstGeom prst="ellipse">
            <a:avLst/>
          </a:prstGeom>
          <a:solidFill>
            <a:schemeClr val="accent2">
              <a:lumMod val="75000"/>
            </a:schemeClr>
          </a:solidFill>
          <a:ln>
            <a:noFill/>
          </a:ln>
        </p:spPr>
        <p:txBody>
          <a:bodyPr>
            <a:normAutofit fontScale="90000"/>
          </a:bodyPr>
          <a:lstStyle/>
          <a:p>
            <a:br>
              <a:rPr lang="nl-NL" sz="1600" dirty="0">
                <a:solidFill>
                  <a:srgbClr val="FFFFFF"/>
                </a:solidFill>
              </a:rPr>
            </a:br>
            <a:r>
              <a:rPr lang="nl-NL" sz="1600" dirty="0">
                <a:solidFill>
                  <a:srgbClr val="FFFFFF"/>
                </a:solidFill>
              </a:rPr>
              <a:t>voorbeelden van benaderingswijzen</a:t>
            </a:r>
            <a:br>
              <a:rPr lang="nl-NL" sz="1400" dirty="0">
                <a:solidFill>
                  <a:srgbClr val="FFFFFF"/>
                </a:solidFill>
              </a:rPr>
            </a:br>
            <a:br>
              <a:rPr lang="nl-NL" sz="1600" dirty="0">
                <a:solidFill>
                  <a:srgbClr val="FFFFFF"/>
                </a:solidFill>
              </a:rPr>
            </a:br>
            <a:br>
              <a:rPr lang="nl-NL" sz="1400" dirty="0">
                <a:solidFill>
                  <a:srgbClr val="FFFFFF"/>
                </a:solidFill>
              </a:rPr>
            </a:br>
            <a:br>
              <a:rPr lang="nl-NL" sz="1400" dirty="0">
                <a:solidFill>
                  <a:srgbClr val="FFFFFF"/>
                </a:solidFill>
              </a:rPr>
            </a:br>
            <a:br>
              <a:rPr lang="nl-NL" sz="1400" dirty="0">
                <a:solidFill>
                  <a:srgbClr val="FFFFFF"/>
                </a:solidFill>
              </a:rPr>
            </a:br>
            <a:br>
              <a:rPr lang="nl-NL" sz="1400" dirty="0">
                <a:solidFill>
                  <a:srgbClr val="FFFFFF"/>
                </a:solidFill>
              </a:rPr>
            </a:br>
            <a:br>
              <a:rPr lang="nl-NL" sz="1400" dirty="0">
                <a:solidFill>
                  <a:srgbClr val="FFFFFF"/>
                </a:solidFill>
              </a:rPr>
            </a:br>
            <a:br>
              <a:rPr lang="nl-NL" sz="1400" dirty="0">
                <a:solidFill>
                  <a:srgbClr val="FFFFFF"/>
                </a:solidFill>
              </a:rPr>
            </a:br>
            <a:br>
              <a:rPr lang="nl-NL" sz="1400" dirty="0">
                <a:solidFill>
                  <a:srgbClr val="FFFFFF"/>
                </a:solidFill>
              </a:rPr>
            </a:br>
            <a:br>
              <a:rPr lang="nl-NL" sz="1400" dirty="0">
                <a:solidFill>
                  <a:srgbClr val="FFFFFF"/>
                </a:solidFill>
              </a:rPr>
            </a:br>
            <a:br>
              <a:rPr lang="nl-NL" sz="1400" dirty="0">
                <a:solidFill>
                  <a:srgbClr val="FFFFFF"/>
                </a:solidFill>
              </a:rPr>
            </a:br>
            <a:r>
              <a:rPr lang="nl-NL" sz="1400" dirty="0">
                <a:solidFill>
                  <a:srgbClr val="FFFFFF"/>
                </a:solidFill>
              </a:rPr>
              <a:t> </a:t>
            </a:r>
            <a:endParaRPr lang="nl-BE" sz="1400" dirty="0">
              <a:solidFill>
                <a:srgbClr val="FFFFFF"/>
              </a:solidFill>
            </a:endParaRPr>
          </a:p>
        </p:txBody>
      </p:sp>
      <p:sp>
        <p:nvSpPr>
          <p:cNvPr id="3" name="Tijdelijke aanduiding voor inhoud 2">
            <a:extLst>
              <a:ext uri="{FF2B5EF4-FFF2-40B4-BE49-F238E27FC236}">
                <a16:creationId xmlns:a16="http://schemas.microsoft.com/office/drawing/2014/main" id="{108800B1-7FEA-43E2-A580-143193D9F1EC}"/>
              </a:ext>
            </a:extLst>
          </p:cNvPr>
          <p:cNvSpPr>
            <a:spLocks noGrp="1"/>
          </p:cNvSpPr>
          <p:nvPr>
            <p:ph idx="1"/>
          </p:nvPr>
        </p:nvSpPr>
        <p:spPr>
          <a:xfrm>
            <a:off x="5731654" y="1402080"/>
            <a:ext cx="5320696" cy="4053840"/>
          </a:xfrm>
        </p:spPr>
        <p:txBody>
          <a:bodyPr anchor="ctr">
            <a:normAutofit/>
          </a:bodyPr>
          <a:lstStyle/>
          <a:p>
            <a:pPr marL="342900" indent="-342900">
              <a:buClr>
                <a:schemeClr val="tx2"/>
              </a:buClr>
              <a:buFont typeface="+mj-lt"/>
              <a:buAutoNum type="arabicParenR"/>
            </a:pPr>
            <a:r>
              <a:rPr lang="nl-BE" sz="1600" dirty="0">
                <a:solidFill>
                  <a:srgbClr val="005426"/>
                </a:solidFill>
                <a:latin typeface="Calibri" panose="020F0502020204030204" pitchFamily="34" charset="0"/>
                <a:cs typeface="Calibri" panose="020F0502020204030204" pitchFamily="34" charset="0"/>
              </a:rPr>
              <a:t>WARME ZORG: bv beleefplekken </a:t>
            </a:r>
          </a:p>
          <a:p>
            <a:pPr marL="342900" indent="-342900">
              <a:buClr>
                <a:schemeClr val="tx2"/>
              </a:buClr>
              <a:buFont typeface="+mj-lt"/>
              <a:buAutoNum type="arabicParenR"/>
            </a:pPr>
            <a:r>
              <a:rPr lang="nl-BE" sz="1600" dirty="0">
                <a:solidFill>
                  <a:schemeClr val="tx1"/>
                </a:solidFill>
                <a:latin typeface="Calibri" panose="020F0502020204030204" pitchFamily="34" charset="0"/>
                <a:cs typeface="Calibri" panose="020F0502020204030204" pitchFamily="34" charset="0"/>
              </a:rPr>
              <a:t>REMINISCENTIE </a:t>
            </a:r>
          </a:p>
          <a:p>
            <a:pPr marL="342900" indent="-342900">
              <a:buClr>
                <a:schemeClr val="tx2"/>
              </a:buClr>
              <a:buFont typeface="+mj-lt"/>
              <a:buAutoNum type="arabicParenR"/>
            </a:pPr>
            <a:r>
              <a:rPr lang="nl-BE" sz="1600" dirty="0">
                <a:solidFill>
                  <a:srgbClr val="005426"/>
                </a:solidFill>
                <a:latin typeface="Calibri" panose="020F0502020204030204" pitchFamily="34" charset="0"/>
                <a:cs typeface="Calibri" panose="020F0502020204030204" pitchFamily="34" charset="0"/>
              </a:rPr>
              <a:t>SNOEZELEN </a:t>
            </a:r>
          </a:p>
          <a:p>
            <a:pPr marL="342900" indent="-342900">
              <a:buClr>
                <a:schemeClr val="tx2"/>
              </a:buClr>
              <a:buFont typeface="+mj-lt"/>
              <a:buAutoNum type="arabicParenR"/>
            </a:pPr>
            <a:r>
              <a:rPr lang="nl-BE" sz="1600" dirty="0">
                <a:solidFill>
                  <a:schemeClr val="tx1"/>
                </a:solidFill>
                <a:latin typeface="Calibri" panose="020F0502020204030204" pitchFamily="34" charset="0"/>
                <a:cs typeface="Calibri" panose="020F0502020204030204" pitchFamily="34" charset="0"/>
              </a:rPr>
              <a:t>MASSAGE </a:t>
            </a:r>
          </a:p>
          <a:p>
            <a:pPr marL="342900" indent="-342900">
              <a:buClr>
                <a:schemeClr val="tx2"/>
              </a:buClr>
              <a:buFont typeface="+mj-lt"/>
              <a:buAutoNum type="arabicParenR"/>
            </a:pPr>
            <a:r>
              <a:rPr lang="nl-BE" sz="1600" dirty="0">
                <a:solidFill>
                  <a:srgbClr val="005426"/>
                </a:solidFill>
                <a:latin typeface="Calibri" panose="020F0502020204030204" pitchFamily="34" charset="0"/>
                <a:cs typeface="Calibri" panose="020F0502020204030204" pitchFamily="34" charset="0"/>
              </a:rPr>
              <a:t>MUZIEK </a:t>
            </a:r>
          </a:p>
          <a:p>
            <a:pPr marL="342900" indent="-342900">
              <a:buClr>
                <a:schemeClr val="tx2"/>
              </a:buClr>
              <a:buFont typeface="+mj-lt"/>
              <a:buAutoNum type="arabicParenR"/>
            </a:pPr>
            <a:r>
              <a:rPr lang="nl-BE" sz="1600" dirty="0">
                <a:solidFill>
                  <a:schemeClr val="tx1"/>
                </a:solidFill>
                <a:latin typeface="Calibri" panose="020F0502020204030204" pitchFamily="34" charset="0"/>
                <a:cs typeface="Calibri" panose="020F0502020204030204" pitchFamily="34" charset="0"/>
              </a:rPr>
              <a:t>HUMOR</a:t>
            </a:r>
          </a:p>
        </p:txBody>
      </p:sp>
      <p:pic>
        <p:nvPicPr>
          <p:cNvPr id="4" name="Afbeelding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69048" y="2883159"/>
            <a:ext cx="1553517" cy="16325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5116297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3635695" y="1689729"/>
            <a:ext cx="5100270" cy="561975"/>
          </a:xfrm>
        </p:spPr>
        <p:txBody>
          <a:bodyPr>
            <a:noAutofit/>
          </a:bodyPr>
          <a:lstStyle/>
          <a:p>
            <a:pPr marL="0" indent="0">
              <a:buNone/>
            </a:pPr>
            <a:r>
              <a:rPr lang="nl-BE" sz="1600" b="1" u="sng" dirty="0">
                <a:latin typeface="Calibri" panose="020F0502020204030204" pitchFamily="34" charset="0"/>
                <a:cs typeface="Calibri" panose="020F0502020204030204" pitchFamily="34" charset="0"/>
              </a:rPr>
              <a:t>Meerdere benaderingswijzen passen we reeds toe zoals:</a:t>
            </a:r>
          </a:p>
        </p:txBody>
      </p:sp>
      <p:sp>
        <p:nvSpPr>
          <p:cNvPr id="4" name="Titel 1"/>
          <p:cNvSpPr>
            <a:spLocks noGrp="1"/>
          </p:cNvSpPr>
          <p:nvPr>
            <p:ph type="title"/>
          </p:nvPr>
        </p:nvSpPr>
        <p:spPr>
          <a:xfrm>
            <a:off x="2664567" y="893962"/>
            <a:ext cx="7068374" cy="640173"/>
          </a:xfrm>
          <a:solidFill>
            <a:schemeClr val="bg1">
              <a:lumMod val="95000"/>
            </a:schemeClr>
          </a:solidFill>
          <a:ln>
            <a:solidFill>
              <a:schemeClr val="accent1">
                <a:lumMod val="50000"/>
              </a:schemeClr>
            </a:solidFill>
          </a:ln>
        </p:spPr>
        <p:style>
          <a:lnRef idx="2">
            <a:schemeClr val="accent2"/>
          </a:lnRef>
          <a:fillRef idx="1">
            <a:schemeClr val="lt1"/>
          </a:fillRef>
          <a:effectRef idx="0">
            <a:schemeClr val="accent2"/>
          </a:effectRef>
          <a:fontRef idx="minor">
            <a:schemeClr val="dk1"/>
          </a:fontRef>
        </p:style>
        <p:txBody>
          <a:bodyPr>
            <a:normAutofit fontScale="90000"/>
          </a:bodyPr>
          <a:lstStyle/>
          <a:p>
            <a:r>
              <a:rPr lang="en-US" dirty="0"/>
              <a:t>Aan de slag in huis 3</a:t>
            </a:r>
          </a:p>
        </p:txBody>
      </p:sp>
      <p:pic>
        <p:nvPicPr>
          <p:cNvPr id="5" name="Afbeelding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11995" y="2407298"/>
            <a:ext cx="2188861" cy="29184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ijdelijke aanduiding voor inhoud 2"/>
          <p:cNvSpPr txBox="1">
            <a:spLocks/>
          </p:cNvSpPr>
          <p:nvPr/>
        </p:nvSpPr>
        <p:spPr>
          <a:xfrm>
            <a:off x="9091919" y="5448009"/>
            <a:ext cx="914400" cy="395188"/>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9BAFB5"/>
              </a:buClr>
              <a:buSzTx/>
              <a:buFont typeface="Arial" panose="020B0604020202020204" pitchFamily="34" charset="0"/>
              <a:buNone/>
              <a:tabLst/>
              <a:defRPr/>
            </a:pPr>
            <a:r>
              <a:rPr kumimoji="0" lang="nl-BE" sz="1500" b="0" i="1" u="none" strike="noStrike" kern="1200" cap="none" spc="0" normalizeH="0" baseline="0" noProof="0" dirty="0">
                <a:ln>
                  <a:noFill/>
                </a:ln>
                <a:solidFill>
                  <a:srgbClr val="000000">
                    <a:lumMod val="85000"/>
                    <a:lumOff val="15000"/>
                  </a:srgbClr>
                </a:solidFill>
                <a:effectLst/>
                <a:uLnTx/>
                <a:uFillTx/>
                <a:latin typeface="Calibri" panose="020F0502020204030204" pitchFamily="34" charset="0"/>
                <a:ea typeface="+mn-ea"/>
                <a:cs typeface="Calibri" panose="020F0502020204030204" pitchFamily="34" charset="0"/>
              </a:rPr>
              <a:t>Tovertafel</a:t>
            </a:r>
            <a:r>
              <a:rPr kumimoji="0" lang="nl-BE" sz="1800" b="0" i="1" u="none" strike="noStrike" kern="1200" cap="none" spc="0" normalizeH="0" baseline="0" noProof="0" dirty="0">
                <a:ln>
                  <a:noFill/>
                </a:ln>
                <a:solidFill>
                  <a:srgbClr val="000000">
                    <a:lumMod val="85000"/>
                    <a:lumOff val="15000"/>
                  </a:srgbClr>
                </a:solidFill>
                <a:effectLst/>
                <a:uLnTx/>
                <a:uFillTx/>
                <a:latin typeface="Calibri" panose="020F0502020204030204" pitchFamily="34" charset="0"/>
                <a:ea typeface="+mn-ea"/>
                <a:cs typeface="Calibri" panose="020F0502020204030204" pitchFamily="34" charset="0"/>
              </a:rPr>
              <a:t> </a:t>
            </a:r>
          </a:p>
        </p:txBody>
      </p:sp>
      <p:sp>
        <p:nvSpPr>
          <p:cNvPr id="7" name="Tijdelijke aanduiding voor inhoud 2"/>
          <p:cNvSpPr txBox="1">
            <a:spLocks/>
          </p:cNvSpPr>
          <p:nvPr/>
        </p:nvSpPr>
        <p:spPr>
          <a:xfrm>
            <a:off x="5812734" y="5448009"/>
            <a:ext cx="914400" cy="395188"/>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9BAFB5"/>
              </a:buClr>
              <a:buSzTx/>
              <a:buFont typeface="Arial" panose="020B0604020202020204" pitchFamily="34" charset="0"/>
              <a:buNone/>
              <a:tabLst/>
              <a:defRPr/>
            </a:pPr>
            <a:r>
              <a:rPr kumimoji="0" lang="nl-BE" sz="1500" b="0" i="1" u="none" strike="noStrike" kern="1200" cap="none" spc="0" normalizeH="0" baseline="0" noProof="0" dirty="0">
                <a:ln>
                  <a:noFill/>
                </a:ln>
                <a:solidFill>
                  <a:srgbClr val="000000">
                    <a:lumMod val="85000"/>
                    <a:lumOff val="15000"/>
                  </a:srgbClr>
                </a:solidFill>
                <a:effectLst/>
                <a:uLnTx/>
                <a:uFillTx/>
                <a:latin typeface="Calibri" panose="020F0502020204030204" pitchFamily="34" charset="0"/>
                <a:ea typeface="+mn-ea"/>
                <a:cs typeface="Calibri" panose="020F0502020204030204" pitchFamily="34" charset="0"/>
              </a:rPr>
              <a:t>Snoezelen</a:t>
            </a:r>
            <a:r>
              <a:rPr kumimoji="0" lang="nl-BE" sz="1200" b="0" i="1" u="none" strike="noStrike" kern="1200" cap="none" spc="0" normalizeH="0" baseline="0" noProof="0" dirty="0">
                <a:ln>
                  <a:noFill/>
                </a:ln>
                <a:solidFill>
                  <a:srgbClr val="000000">
                    <a:lumMod val="85000"/>
                    <a:lumOff val="15000"/>
                  </a:srgbClr>
                </a:solidFill>
                <a:effectLst/>
                <a:uLnTx/>
                <a:uFillTx/>
                <a:latin typeface="Calibri" panose="020F0502020204030204" pitchFamily="34" charset="0"/>
                <a:ea typeface="+mn-ea"/>
                <a:cs typeface="Calibri" panose="020F0502020204030204" pitchFamily="34" charset="0"/>
              </a:rPr>
              <a:t> </a:t>
            </a:r>
            <a:r>
              <a:rPr kumimoji="0" lang="nl-BE" sz="1800" b="0" i="1" u="none" strike="noStrike" kern="1200" cap="none" spc="0" normalizeH="0" baseline="0" noProof="0" dirty="0">
                <a:ln>
                  <a:noFill/>
                </a:ln>
                <a:solidFill>
                  <a:srgbClr val="000000">
                    <a:lumMod val="85000"/>
                    <a:lumOff val="15000"/>
                  </a:srgbClr>
                </a:solidFill>
                <a:effectLst/>
                <a:uLnTx/>
                <a:uFillTx/>
                <a:latin typeface="Calibri" panose="020F0502020204030204" pitchFamily="34" charset="0"/>
                <a:ea typeface="+mn-ea"/>
                <a:cs typeface="Calibri" panose="020F0502020204030204" pitchFamily="34" charset="0"/>
              </a:rPr>
              <a:t> </a:t>
            </a:r>
          </a:p>
        </p:txBody>
      </p:sp>
      <p:sp>
        <p:nvSpPr>
          <p:cNvPr id="8" name="Tijdelijke aanduiding voor inhoud 2"/>
          <p:cNvSpPr txBox="1">
            <a:spLocks/>
          </p:cNvSpPr>
          <p:nvPr/>
        </p:nvSpPr>
        <p:spPr>
          <a:xfrm>
            <a:off x="2520461" y="5457638"/>
            <a:ext cx="1376836" cy="395188"/>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9BAFB5"/>
              </a:buClr>
              <a:buSzTx/>
              <a:buFont typeface="Arial" panose="020B0604020202020204" pitchFamily="34" charset="0"/>
              <a:buNone/>
              <a:tabLst/>
              <a:defRPr/>
            </a:pPr>
            <a:r>
              <a:rPr kumimoji="0" lang="nl-BE" sz="1500" b="0" i="1" u="none" strike="noStrike" kern="1200" cap="none" spc="0" normalizeH="0" baseline="0" noProof="0" dirty="0">
                <a:ln>
                  <a:noFill/>
                </a:ln>
                <a:solidFill>
                  <a:srgbClr val="000000">
                    <a:lumMod val="85000"/>
                    <a:lumOff val="15000"/>
                  </a:srgbClr>
                </a:solidFill>
                <a:effectLst/>
                <a:uLnTx/>
                <a:uFillTx/>
                <a:latin typeface="Calibri" panose="020F0502020204030204" pitchFamily="34" charset="0"/>
                <a:ea typeface="+mn-ea"/>
                <a:cs typeface="Calibri" panose="020F0502020204030204" pitchFamily="34" charset="0"/>
              </a:rPr>
              <a:t>Reminiscentie  </a:t>
            </a:r>
          </a:p>
        </p:txBody>
      </p:sp>
      <p:pic>
        <p:nvPicPr>
          <p:cNvPr id="1026" name="Picture 2" descr="Voorbeeld van afbeelding">
            <a:extLst>
              <a:ext uri="{FF2B5EF4-FFF2-40B4-BE49-F238E27FC236}">
                <a16:creationId xmlns:a16="http://schemas.microsoft.com/office/drawing/2014/main" id="{6D49DC2F-4304-4177-9BFF-509418BA0C5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19639" y="2445780"/>
            <a:ext cx="2160000" cy="288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descr="Voorbeeld van afbeelding">
            <a:extLst>
              <a:ext uri="{FF2B5EF4-FFF2-40B4-BE49-F238E27FC236}">
                <a16:creationId xmlns:a16="http://schemas.microsoft.com/office/drawing/2014/main" id="{1FBD8592-D7BC-4287-AADE-71E0A9560A59}"/>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3036" r="7201"/>
          <a:stretch/>
        </p:blipFill>
        <p:spPr bwMode="auto">
          <a:xfrm>
            <a:off x="5117482" y="2445780"/>
            <a:ext cx="2304904" cy="288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271868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3635695" y="1689729"/>
            <a:ext cx="5100270" cy="561975"/>
          </a:xfrm>
        </p:spPr>
        <p:txBody>
          <a:bodyPr>
            <a:noAutofit/>
          </a:bodyPr>
          <a:lstStyle/>
          <a:p>
            <a:pPr marL="0" indent="0">
              <a:buNone/>
            </a:pPr>
            <a:r>
              <a:rPr lang="nl-BE" sz="1600" b="1" u="sng" dirty="0">
                <a:latin typeface="Calibri" panose="020F0502020204030204" pitchFamily="34" charset="0"/>
                <a:cs typeface="Calibri" panose="020F0502020204030204" pitchFamily="34" charset="0"/>
              </a:rPr>
              <a:t>Meerdere benaderingswijzen passen we reeds toe zoals:</a:t>
            </a:r>
          </a:p>
        </p:txBody>
      </p:sp>
      <p:sp>
        <p:nvSpPr>
          <p:cNvPr id="4" name="Titel 1"/>
          <p:cNvSpPr>
            <a:spLocks noGrp="1"/>
          </p:cNvSpPr>
          <p:nvPr>
            <p:ph type="title"/>
          </p:nvPr>
        </p:nvSpPr>
        <p:spPr>
          <a:xfrm>
            <a:off x="2664567" y="893962"/>
            <a:ext cx="7068374" cy="640173"/>
          </a:xfrm>
          <a:solidFill>
            <a:schemeClr val="bg1">
              <a:lumMod val="95000"/>
            </a:schemeClr>
          </a:solidFill>
          <a:ln>
            <a:solidFill>
              <a:schemeClr val="accent1">
                <a:lumMod val="50000"/>
              </a:schemeClr>
            </a:solidFill>
          </a:ln>
        </p:spPr>
        <p:style>
          <a:lnRef idx="2">
            <a:schemeClr val="accent2"/>
          </a:lnRef>
          <a:fillRef idx="1">
            <a:schemeClr val="lt1"/>
          </a:fillRef>
          <a:effectRef idx="0">
            <a:schemeClr val="accent2"/>
          </a:effectRef>
          <a:fontRef idx="minor">
            <a:schemeClr val="dk1"/>
          </a:fontRef>
        </p:style>
        <p:txBody>
          <a:bodyPr>
            <a:normAutofit fontScale="90000"/>
          </a:bodyPr>
          <a:lstStyle/>
          <a:p>
            <a:r>
              <a:rPr lang="en-US" dirty="0"/>
              <a:t>Aan de slag in huis 3</a:t>
            </a:r>
          </a:p>
        </p:txBody>
      </p:sp>
      <p:sp>
        <p:nvSpPr>
          <p:cNvPr id="8" name="Tijdelijke aanduiding voor inhoud 2"/>
          <p:cNvSpPr txBox="1">
            <a:spLocks/>
          </p:cNvSpPr>
          <p:nvPr/>
        </p:nvSpPr>
        <p:spPr>
          <a:xfrm>
            <a:off x="2520461" y="5457638"/>
            <a:ext cx="1376836" cy="395188"/>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9BAFB5"/>
              </a:buClr>
              <a:buSzTx/>
              <a:buFont typeface="Arial" panose="020B0604020202020204" pitchFamily="34" charset="0"/>
              <a:buNone/>
              <a:tabLst/>
              <a:defRPr/>
            </a:pPr>
            <a:r>
              <a:rPr kumimoji="0" lang="nl-BE" sz="1500" b="0" i="1" u="none" strike="noStrike" kern="1200" cap="none" spc="0" normalizeH="0" baseline="0" noProof="0" dirty="0">
                <a:ln>
                  <a:noFill/>
                </a:ln>
                <a:solidFill>
                  <a:srgbClr val="000000">
                    <a:lumMod val="85000"/>
                    <a:lumOff val="15000"/>
                  </a:srgbClr>
                </a:solidFill>
                <a:effectLst/>
                <a:uLnTx/>
                <a:uFillTx/>
                <a:latin typeface="Calibri" panose="020F0502020204030204" pitchFamily="34" charset="0"/>
                <a:ea typeface="+mn-ea"/>
                <a:cs typeface="Calibri" panose="020F0502020204030204" pitchFamily="34" charset="0"/>
              </a:rPr>
              <a:t>beleefplek  </a:t>
            </a:r>
          </a:p>
        </p:txBody>
      </p:sp>
      <p:pic>
        <p:nvPicPr>
          <p:cNvPr id="1026" name="Picture 2" descr="Voorbeeld van afbeelding">
            <a:extLst>
              <a:ext uri="{FF2B5EF4-FFF2-40B4-BE49-F238E27FC236}">
                <a16:creationId xmlns:a16="http://schemas.microsoft.com/office/drawing/2014/main" id="{6D49DC2F-4304-4177-9BFF-509418BA0C5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8620" y="2251704"/>
            <a:ext cx="2902067" cy="38694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kstvak 10">
            <a:extLst>
              <a:ext uri="{FF2B5EF4-FFF2-40B4-BE49-F238E27FC236}">
                <a16:creationId xmlns:a16="http://schemas.microsoft.com/office/drawing/2014/main" id="{A24257C9-7897-416E-A02A-FC3CB5CC8B9E}"/>
              </a:ext>
            </a:extLst>
          </p:cNvPr>
          <p:cNvSpPr txBox="1"/>
          <p:nvPr/>
        </p:nvSpPr>
        <p:spPr>
          <a:xfrm>
            <a:off x="4965407" y="2379869"/>
            <a:ext cx="6093912" cy="258532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rPr>
              <a:t>Demente mensen: gedrag wordt een reactie op iets in de omgeving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0" i="1" u="none" strike="noStrike" kern="120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rPr>
              <a:t>In een </a:t>
            </a:r>
            <a:r>
              <a:rPr kumimoji="0" lang="nl-BE" sz="1800" b="0" i="1" u="none" strike="noStrike" kern="1200" cap="none" spc="0" normalizeH="0" baseline="0" noProof="0" dirty="0">
                <a:ln>
                  <a:noFill/>
                </a:ln>
                <a:solidFill>
                  <a:srgbClr val="FF0000"/>
                </a:solidFill>
                <a:effectLst/>
                <a:uLnTx/>
                <a:uFillTx/>
                <a:latin typeface="Calibri Light" panose="020F0302020204030204" pitchFamily="34" charset="0"/>
                <a:ea typeface="+mn-ea"/>
                <a:cs typeface="Calibri Light" panose="020F0302020204030204" pitchFamily="34" charset="0"/>
              </a:rPr>
              <a:t>gunstige omgeving </a:t>
            </a:r>
            <a:r>
              <a:rPr kumimoji="0" lang="nl-BE" sz="1800" b="0" i="1" u="none" strike="noStrike" kern="120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rPr>
              <a:t>zie je </a:t>
            </a:r>
            <a:r>
              <a:rPr kumimoji="0" lang="nl-BE" sz="1800" b="0" i="1" u="none" strike="noStrike" kern="1200" cap="none" spc="0" normalizeH="0" baseline="0" noProof="0" dirty="0">
                <a:ln>
                  <a:noFill/>
                </a:ln>
                <a:solidFill>
                  <a:srgbClr val="FF0000"/>
                </a:solidFill>
                <a:effectLst/>
                <a:uLnTx/>
                <a:uFillTx/>
                <a:latin typeface="Calibri Light" panose="020F0302020204030204" pitchFamily="34" charset="0"/>
                <a:ea typeface="+mn-ea"/>
                <a:cs typeface="Calibri Light" panose="020F0302020204030204" pitchFamily="34" charset="0"/>
              </a:rPr>
              <a:t>gunstig gedrag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0" i="1" u="none" strike="noStrike" kern="120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rPr>
              <a:t>In een </a:t>
            </a:r>
            <a:r>
              <a:rPr kumimoji="0" lang="nl-BE" sz="1800" b="0" i="1" u="none" strike="noStrike" kern="1200" cap="none" spc="0" normalizeH="0" baseline="0" noProof="0" dirty="0">
                <a:ln>
                  <a:noFill/>
                </a:ln>
                <a:solidFill>
                  <a:srgbClr val="FF0000"/>
                </a:solidFill>
                <a:effectLst/>
                <a:uLnTx/>
                <a:uFillTx/>
                <a:latin typeface="Calibri Light" panose="020F0302020204030204" pitchFamily="34" charset="0"/>
                <a:ea typeface="+mn-ea"/>
                <a:cs typeface="Calibri Light" panose="020F0302020204030204" pitchFamily="34" charset="0"/>
              </a:rPr>
              <a:t>ongunstige omgeving </a:t>
            </a:r>
            <a:r>
              <a:rPr kumimoji="0" lang="nl-BE" sz="1800" b="0" i="1" u="none" strike="noStrike" kern="120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rPr>
              <a:t>zie je </a:t>
            </a:r>
            <a:r>
              <a:rPr kumimoji="0" lang="nl-BE" sz="1800" b="0" i="1" u="none" strike="noStrike" kern="1200" cap="none" spc="0" normalizeH="0" baseline="0" noProof="0" dirty="0">
                <a:ln>
                  <a:noFill/>
                </a:ln>
                <a:solidFill>
                  <a:srgbClr val="FF0000"/>
                </a:solidFill>
                <a:effectLst/>
                <a:uLnTx/>
                <a:uFillTx/>
                <a:latin typeface="Calibri Light" panose="020F0302020204030204" pitchFamily="34" charset="0"/>
                <a:ea typeface="+mn-ea"/>
                <a:cs typeface="Calibri Light" panose="020F0302020204030204" pitchFamily="34" charset="0"/>
              </a:rPr>
              <a:t>ongunstig gedrag</a:t>
            </a:r>
            <a:r>
              <a:rPr kumimoji="0" lang="nl-BE" sz="1800" b="0" i="1" u="none" strike="noStrike" kern="120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rPr>
              <a:t>, agressie, onrust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1" u="none" strike="noStrike" kern="120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rPr>
              <a:t>Je kan in de kale gangen interessante plekken maken, plaatsen creëren waar hun hersenen het leuk vinden en dat noemen we </a:t>
            </a:r>
            <a:r>
              <a:rPr kumimoji="0" lang="nl-BE" sz="1800" b="1" i="0" u="sng" strike="noStrike" kern="120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rPr>
              <a:t>beleefplekken.</a:t>
            </a:r>
          </a:p>
        </p:txBody>
      </p:sp>
      <p:pic>
        <p:nvPicPr>
          <p:cNvPr id="10" name="Afbeelding 9" descr="Afbeelding met binnen, muur, badkamer&#10;&#10;Automatisch gegenereerde beschrijving">
            <a:extLst>
              <a:ext uri="{FF2B5EF4-FFF2-40B4-BE49-F238E27FC236}">
                <a16:creationId xmlns:a16="http://schemas.microsoft.com/office/drawing/2014/main" id="{60948E52-D6B9-4AB8-BA74-17D9841015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703908" y="2783403"/>
            <a:ext cx="3764779" cy="2823584"/>
          </a:xfrm>
          <a:prstGeom prst="rect">
            <a:avLst/>
          </a:prstGeom>
        </p:spPr>
      </p:pic>
      <p:sp>
        <p:nvSpPr>
          <p:cNvPr id="12" name="Tekstvak 11">
            <a:extLst>
              <a:ext uri="{FF2B5EF4-FFF2-40B4-BE49-F238E27FC236}">
                <a16:creationId xmlns:a16="http://schemas.microsoft.com/office/drawing/2014/main" id="{2C594812-505E-46F3-8AE5-B014BC4C02A2}"/>
              </a:ext>
            </a:extLst>
          </p:cNvPr>
          <p:cNvSpPr txBox="1"/>
          <p:nvPr/>
        </p:nvSpPr>
        <p:spPr>
          <a:xfrm>
            <a:off x="1607683" y="6182227"/>
            <a:ext cx="2701270" cy="369332"/>
          </a:xfrm>
          <a:prstGeom prst="rect">
            <a:avLst/>
          </a:prstGeom>
          <a:noFill/>
        </p:spPr>
        <p:txBody>
          <a:bodyPr wrap="square">
            <a:spAutoFit/>
          </a:bodyPr>
          <a:lstStyle/>
          <a:p>
            <a:r>
              <a:rPr kumimoji="0" lang="nl-BE" sz="1800" b="0" i="1" u="none" strike="noStrike" kern="1200" cap="none" spc="0" normalizeH="0" baseline="0" noProof="0" dirty="0">
                <a:ln>
                  <a:noFill/>
                </a:ln>
                <a:solidFill>
                  <a:srgbClr val="000000">
                    <a:lumMod val="85000"/>
                    <a:lumOff val="15000"/>
                  </a:srgbClr>
                </a:solidFill>
                <a:effectLst/>
                <a:uLnTx/>
                <a:uFillTx/>
                <a:latin typeface="Calibri" panose="020F0502020204030204" pitchFamily="34" charset="0"/>
                <a:ea typeface="+mn-ea"/>
                <a:cs typeface="Calibri" panose="020F0502020204030204" pitchFamily="34" charset="0"/>
              </a:rPr>
              <a:t>Beleefplekken: gang </a:t>
            </a:r>
            <a:endParaRPr lang="nl-BE" dirty="0"/>
          </a:p>
        </p:txBody>
      </p:sp>
    </p:spTree>
    <p:extLst>
      <p:ext uri="{BB962C8B-B14F-4D97-AF65-F5344CB8AC3E}">
        <p14:creationId xmlns:p14="http://schemas.microsoft.com/office/powerpoint/2010/main" val="33961424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3635695" y="1689729"/>
            <a:ext cx="5100270" cy="561975"/>
          </a:xfrm>
        </p:spPr>
        <p:txBody>
          <a:bodyPr>
            <a:noAutofit/>
          </a:bodyPr>
          <a:lstStyle/>
          <a:p>
            <a:pPr marL="0" indent="0">
              <a:buNone/>
            </a:pPr>
            <a:r>
              <a:rPr lang="nl-BE" sz="1600" b="1" u="sng" dirty="0">
                <a:latin typeface="Calibri" panose="020F0502020204030204" pitchFamily="34" charset="0"/>
                <a:cs typeface="Calibri" panose="020F0502020204030204" pitchFamily="34" charset="0"/>
              </a:rPr>
              <a:t>Meerdere benaderingswijzen passen we reeds toe zoals:</a:t>
            </a:r>
          </a:p>
        </p:txBody>
      </p:sp>
      <p:sp>
        <p:nvSpPr>
          <p:cNvPr id="4" name="Titel 1"/>
          <p:cNvSpPr>
            <a:spLocks noGrp="1"/>
          </p:cNvSpPr>
          <p:nvPr>
            <p:ph type="title"/>
          </p:nvPr>
        </p:nvSpPr>
        <p:spPr>
          <a:xfrm>
            <a:off x="2664567" y="893962"/>
            <a:ext cx="7068374" cy="640173"/>
          </a:xfrm>
          <a:solidFill>
            <a:schemeClr val="bg1">
              <a:lumMod val="95000"/>
            </a:schemeClr>
          </a:solidFill>
          <a:ln>
            <a:solidFill>
              <a:schemeClr val="accent1">
                <a:lumMod val="50000"/>
              </a:schemeClr>
            </a:solidFill>
          </a:ln>
        </p:spPr>
        <p:style>
          <a:lnRef idx="2">
            <a:schemeClr val="accent2"/>
          </a:lnRef>
          <a:fillRef idx="1">
            <a:schemeClr val="lt1"/>
          </a:fillRef>
          <a:effectRef idx="0">
            <a:schemeClr val="accent2"/>
          </a:effectRef>
          <a:fontRef idx="minor">
            <a:schemeClr val="dk1"/>
          </a:fontRef>
        </p:style>
        <p:txBody>
          <a:bodyPr>
            <a:normAutofit fontScale="90000"/>
          </a:bodyPr>
          <a:lstStyle/>
          <a:p>
            <a:r>
              <a:rPr lang="en-US" dirty="0"/>
              <a:t>Aan de slag in huis 3</a:t>
            </a:r>
          </a:p>
        </p:txBody>
      </p:sp>
      <p:pic>
        <p:nvPicPr>
          <p:cNvPr id="1026" name="Picture 2" descr="Voorbeeld van afbeelding">
            <a:extLst>
              <a:ext uri="{FF2B5EF4-FFF2-40B4-BE49-F238E27FC236}">
                <a16:creationId xmlns:a16="http://schemas.microsoft.com/office/drawing/2014/main" id="{6D49DC2F-4304-4177-9BFF-509418BA0C5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1145950" y="1962814"/>
            <a:ext cx="2902067" cy="38694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kstvak 10">
            <a:extLst>
              <a:ext uri="{FF2B5EF4-FFF2-40B4-BE49-F238E27FC236}">
                <a16:creationId xmlns:a16="http://schemas.microsoft.com/office/drawing/2014/main" id="{A24257C9-7897-416E-A02A-FC3CB5CC8B9E}"/>
              </a:ext>
            </a:extLst>
          </p:cNvPr>
          <p:cNvSpPr txBox="1"/>
          <p:nvPr/>
        </p:nvSpPr>
        <p:spPr>
          <a:xfrm>
            <a:off x="4965407" y="2379869"/>
            <a:ext cx="6093912" cy="175432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rPr>
              <a:t>Demente mensen: gedrag wordt een reactie op iets in de omgeving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0" i="1" u="none" strike="noStrike" kern="120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rPr>
              <a:t>In een </a:t>
            </a:r>
            <a:r>
              <a:rPr kumimoji="0" lang="nl-BE" sz="1800" b="0" i="1" u="none" strike="noStrike" kern="1200" cap="none" spc="0" normalizeH="0" baseline="0" noProof="0" dirty="0">
                <a:ln>
                  <a:noFill/>
                </a:ln>
                <a:solidFill>
                  <a:srgbClr val="FF0000"/>
                </a:solidFill>
                <a:effectLst/>
                <a:uLnTx/>
                <a:uFillTx/>
                <a:latin typeface="Calibri Light" panose="020F0302020204030204" pitchFamily="34" charset="0"/>
                <a:ea typeface="+mn-ea"/>
                <a:cs typeface="Calibri Light" panose="020F0302020204030204" pitchFamily="34" charset="0"/>
              </a:rPr>
              <a:t>gunstige omgeving </a:t>
            </a:r>
            <a:r>
              <a:rPr kumimoji="0" lang="nl-BE" sz="1800" b="0" i="1" u="none" strike="noStrike" kern="120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rPr>
              <a:t>zie je </a:t>
            </a:r>
            <a:r>
              <a:rPr kumimoji="0" lang="nl-BE" sz="1800" b="0" i="1" u="none" strike="noStrike" kern="1200" cap="none" spc="0" normalizeH="0" baseline="0" noProof="0" dirty="0">
                <a:ln>
                  <a:noFill/>
                </a:ln>
                <a:solidFill>
                  <a:srgbClr val="FF0000"/>
                </a:solidFill>
                <a:effectLst/>
                <a:uLnTx/>
                <a:uFillTx/>
                <a:latin typeface="Calibri Light" panose="020F0302020204030204" pitchFamily="34" charset="0"/>
                <a:ea typeface="+mn-ea"/>
                <a:cs typeface="Calibri Light" panose="020F0302020204030204" pitchFamily="34" charset="0"/>
              </a:rPr>
              <a:t>gunstig gedrag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0" i="1" u="none" strike="noStrike" kern="120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rPr>
              <a:t>In een </a:t>
            </a:r>
            <a:r>
              <a:rPr kumimoji="0" lang="nl-BE" sz="1800" b="0" i="1" u="none" strike="noStrike" kern="1200" cap="none" spc="0" normalizeH="0" baseline="0" noProof="0" dirty="0">
                <a:ln>
                  <a:noFill/>
                </a:ln>
                <a:solidFill>
                  <a:srgbClr val="FF0000"/>
                </a:solidFill>
                <a:effectLst/>
                <a:uLnTx/>
                <a:uFillTx/>
                <a:latin typeface="Calibri Light" panose="020F0302020204030204" pitchFamily="34" charset="0"/>
                <a:ea typeface="+mn-ea"/>
                <a:cs typeface="Calibri Light" panose="020F0302020204030204" pitchFamily="34" charset="0"/>
              </a:rPr>
              <a:t>ongunstige omgeving </a:t>
            </a:r>
            <a:r>
              <a:rPr kumimoji="0" lang="nl-BE" sz="1800" b="0" i="1" u="none" strike="noStrike" kern="120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rPr>
              <a:t>zie je </a:t>
            </a:r>
            <a:r>
              <a:rPr kumimoji="0" lang="nl-BE" sz="1800" b="0" i="1" u="none" strike="noStrike" kern="1200" cap="none" spc="0" normalizeH="0" baseline="0" noProof="0" dirty="0">
                <a:ln>
                  <a:noFill/>
                </a:ln>
                <a:solidFill>
                  <a:srgbClr val="FF0000"/>
                </a:solidFill>
                <a:effectLst/>
                <a:uLnTx/>
                <a:uFillTx/>
                <a:latin typeface="Calibri Light" panose="020F0302020204030204" pitchFamily="34" charset="0"/>
                <a:ea typeface="+mn-ea"/>
                <a:cs typeface="Calibri Light" panose="020F0302020204030204" pitchFamily="34" charset="0"/>
              </a:rPr>
              <a:t>ongunstig gedrag</a:t>
            </a:r>
            <a:r>
              <a:rPr kumimoji="0" lang="nl-BE" sz="1800" b="0" i="1" u="none" strike="noStrike" kern="120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rPr>
              <a:t>, agressie, onrust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1" u="none" strike="noStrike" kern="120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endParaRPr>
          </a:p>
        </p:txBody>
      </p:sp>
      <p:sp>
        <p:nvSpPr>
          <p:cNvPr id="12" name="Tekstvak 11">
            <a:extLst>
              <a:ext uri="{FF2B5EF4-FFF2-40B4-BE49-F238E27FC236}">
                <a16:creationId xmlns:a16="http://schemas.microsoft.com/office/drawing/2014/main" id="{2C594812-505E-46F3-8AE5-B014BC4C02A2}"/>
              </a:ext>
            </a:extLst>
          </p:cNvPr>
          <p:cNvSpPr txBox="1"/>
          <p:nvPr/>
        </p:nvSpPr>
        <p:spPr>
          <a:xfrm>
            <a:off x="1582632" y="5493242"/>
            <a:ext cx="270127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0" i="1" u="none" strike="noStrike" kern="1200" cap="none" spc="0" normalizeH="0" baseline="0" noProof="0" dirty="0">
                <a:ln>
                  <a:noFill/>
                </a:ln>
                <a:solidFill>
                  <a:srgbClr val="000000">
                    <a:lumMod val="85000"/>
                    <a:lumOff val="15000"/>
                  </a:srgbClr>
                </a:solidFill>
                <a:effectLst/>
                <a:uLnTx/>
                <a:uFillTx/>
                <a:latin typeface="Calibri" panose="020F0502020204030204" pitchFamily="34" charset="0"/>
                <a:ea typeface="+mn-ea"/>
                <a:cs typeface="Calibri" panose="020F0502020204030204" pitchFamily="34" charset="0"/>
              </a:rPr>
              <a:t>Beleefplekken: tuin </a:t>
            </a:r>
            <a:endParaRPr kumimoji="0" lang="nl-BE" sz="18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pic>
        <p:nvPicPr>
          <p:cNvPr id="5" name="Afbeelding 4" descr="Afbeelding met buiten, bank, gras, grond&#10;&#10;Automatisch gegenereerde beschrijving">
            <a:extLst>
              <a:ext uri="{FF2B5EF4-FFF2-40B4-BE49-F238E27FC236}">
                <a16:creationId xmlns:a16="http://schemas.microsoft.com/office/drawing/2014/main" id="{27627797-CB57-4961-8A13-0BE395D2F5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4654" y="2470778"/>
            <a:ext cx="3804657" cy="2853493"/>
          </a:xfrm>
          <a:prstGeom prst="rect">
            <a:avLst/>
          </a:prstGeom>
        </p:spPr>
      </p:pic>
    </p:spTree>
    <p:extLst>
      <p:ext uri="{BB962C8B-B14F-4D97-AF65-F5344CB8AC3E}">
        <p14:creationId xmlns:p14="http://schemas.microsoft.com/office/powerpoint/2010/main" val="10347175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92A80138-5879-4E5A-A5D5-FB333C263DED}"/>
              </a:ext>
            </a:extLst>
          </p:cNvPr>
          <p:cNvSpPr>
            <a:spLocks noGrp="1"/>
          </p:cNvSpPr>
          <p:nvPr>
            <p:ph type="title"/>
          </p:nvPr>
        </p:nvSpPr>
        <p:spPr>
          <a:xfrm>
            <a:off x="403838" y="2841504"/>
            <a:ext cx="3754804" cy="1174991"/>
          </a:xfrm>
        </p:spPr>
        <p:txBody>
          <a:bodyPr>
            <a:normAutofit/>
          </a:bodyPr>
          <a:lstStyle/>
          <a:p>
            <a:r>
              <a:rPr lang="nl-NL" sz="2000" dirty="0"/>
              <a:t>Waar wij nog van dromen </a:t>
            </a:r>
            <a:endParaRPr lang="nl-BE" sz="2000" dirty="0"/>
          </a:p>
        </p:txBody>
      </p:sp>
      <p:pic>
        <p:nvPicPr>
          <p:cNvPr id="1032" name="Picture 8" descr="10 Interessante weetjes over Dromen | infobron.nl">
            <a:extLst>
              <a:ext uri="{FF2B5EF4-FFF2-40B4-BE49-F238E27FC236}">
                <a16:creationId xmlns:a16="http://schemas.microsoft.com/office/drawing/2014/main" id="{843B1F3F-BEB7-4300-AFEA-D2E76225E22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108" r="13525" b="-1"/>
          <a:stretch/>
        </p:blipFill>
        <p:spPr bwMode="auto">
          <a:xfrm>
            <a:off x="4654296" y="10"/>
            <a:ext cx="7537704"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02893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4" name="Titel 1"/>
          <p:cNvSpPr>
            <a:spLocks noGrp="1"/>
          </p:cNvSpPr>
          <p:nvPr>
            <p:ph type="title"/>
          </p:nvPr>
        </p:nvSpPr>
        <p:spPr>
          <a:xfrm>
            <a:off x="2877510" y="566357"/>
            <a:ext cx="7068374" cy="640173"/>
          </a:xfrm>
          <a:solidFill>
            <a:schemeClr val="bg1">
              <a:lumMod val="95000"/>
            </a:schemeClr>
          </a:solidFill>
          <a:ln>
            <a:solidFill>
              <a:schemeClr val="accent1">
                <a:lumMod val="50000"/>
              </a:schemeClr>
            </a:solidFill>
          </a:ln>
        </p:spPr>
        <p:style>
          <a:lnRef idx="2">
            <a:schemeClr val="accent2"/>
          </a:lnRef>
          <a:fillRef idx="1">
            <a:schemeClr val="lt1"/>
          </a:fillRef>
          <a:effectRef idx="0">
            <a:schemeClr val="accent2"/>
          </a:effectRef>
          <a:fontRef idx="minor">
            <a:schemeClr val="dk1"/>
          </a:fontRef>
        </p:style>
        <p:txBody>
          <a:bodyPr>
            <a:normAutofit fontScale="90000"/>
          </a:bodyPr>
          <a:lstStyle/>
          <a:p>
            <a:r>
              <a:rPr lang="en-US" dirty="0" err="1"/>
              <a:t>Qwiek.up</a:t>
            </a:r>
            <a:endParaRPr lang="en-US" dirty="0"/>
          </a:p>
        </p:txBody>
      </p:sp>
      <p:pic>
        <p:nvPicPr>
          <p:cNvPr id="3074" name="Picture 2" descr="Afbeeldingsresultaten voor afbeelding qwiek.up">
            <a:extLst>
              <a:ext uri="{FF2B5EF4-FFF2-40B4-BE49-F238E27FC236}">
                <a16:creationId xmlns:a16="http://schemas.microsoft.com/office/drawing/2014/main" id="{AEC284F7-B4BD-408F-B284-5693592CCE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715" y="2534180"/>
            <a:ext cx="3707704" cy="3512562"/>
          </a:xfrm>
          <a:prstGeom prst="rect">
            <a:avLst/>
          </a:prstGeom>
          <a:noFill/>
          <a:extLst>
            <a:ext uri="{909E8E84-426E-40DD-AFC4-6F175D3DCCD1}">
              <a14:hiddenFill xmlns:a14="http://schemas.microsoft.com/office/drawing/2010/main">
                <a:solidFill>
                  <a:srgbClr val="FFFFFF"/>
                </a:solidFill>
              </a14:hiddenFill>
            </a:ext>
          </a:extLst>
        </p:spPr>
      </p:pic>
      <p:sp>
        <p:nvSpPr>
          <p:cNvPr id="13" name="Tekstvak 12">
            <a:extLst>
              <a:ext uri="{FF2B5EF4-FFF2-40B4-BE49-F238E27FC236}">
                <a16:creationId xmlns:a16="http://schemas.microsoft.com/office/drawing/2014/main" id="{67F56F02-D446-4025-98AC-3938214FB606}"/>
              </a:ext>
            </a:extLst>
          </p:cNvPr>
          <p:cNvSpPr txBox="1"/>
          <p:nvPr/>
        </p:nvSpPr>
        <p:spPr>
          <a:xfrm>
            <a:off x="5088698" y="2720800"/>
            <a:ext cx="6093912" cy="2308324"/>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dirty="0">
                <a:solidFill>
                  <a:srgbClr val="000000"/>
                </a:solidFill>
                <a:latin typeface="Calibri Light" panose="020F0302020204030204" pitchFamily="34" charset="0"/>
                <a:cs typeface="Calibri Light" panose="020F0302020204030204" pitchFamily="34" charset="0"/>
              </a:rPr>
              <a:t>makkelijk verplaatsbaar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dirty="0">
                <a:solidFill>
                  <a:srgbClr val="000000"/>
                </a:solidFill>
                <a:latin typeface="Calibri Light" panose="020F0302020204030204" pitchFamily="34" charset="0"/>
                <a:cs typeface="Calibri Light" panose="020F0302020204030204" pitchFamily="34" charset="0"/>
              </a:rPr>
              <a:t>Projecteren tegen muur, plafond, vloer,…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dirty="0">
                <a:solidFill>
                  <a:srgbClr val="000000"/>
                </a:solidFill>
                <a:latin typeface="Calibri Light" panose="020F0302020204030204" pitchFamily="34" charset="0"/>
                <a:cs typeface="Calibri Light" panose="020F0302020204030204" pitchFamily="34" charset="0"/>
              </a:rPr>
              <a:t>Maakt muziek of aangepaste geluid </a:t>
            </a:r>
            <a:r>
              <a:rPr lang="nl-BE" dirty="0" err="1">
                <a:solidFill>
                  <a:srgbClr val="000000"/>
                </a:solidFill>
                <a:latin typeface="Calibri Light" panose="020F0302020204030204" pitchFamily="34" charset="0"/>
                <a:cs typeface="Calibri Light" panose="020F0302020204030204" pitchFamily="34" charset="0"/>
              </a:rPr>
              <a:t>vb</a:t>
            </a:r>
            <a:r>
              <a:rPr lang="nl-BE" dirty="0">
                <a:solidFill>
                  <a:srgbClr val="000000"/>
                </a:solidFill>
                <a:latin typeface="Calibri Light" panose="020F0302020204030204" pitchFamily="34" charset="0"/>
                <a:cs typeface="Calibri Light" panose="020F0302020204030204" pitchFamily="34" charset="0"/>
              </a:rPr>
              <a:t> water, dieren, voertuigen, klassiek concert,…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dirty="0">
                <a:solidFill>
                  <a:srgbClr val="000000"/>
                </a:solidFill>
                <a:latin typeface="Calibri Light" panose="020F0302020204030204" pitchFamily="34" charset="0"/>
                <a:cs typeface="Calibri Light" panose="020F0302020204030204" pitchFamily="34" charset="0"/>
              </a:rPr>
              <a:t>Interactieve mogelijkheden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dirty="0">
              <a:solidFill>
                <a:srgbClr val="000000"/>
              </a:solidFill>
              <a:latin typeface="Calibri Light" panose="020F0302020204030204" pitchFamily="34" charset="0"/>
              <a:cs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BE" dirty="0">
              <a:solidFill>
                <a:srgbClr val="000000"/>
              </a:solidFill>
              <a:latin typeface="Calibri Light" panose="020F0302020204030204" pitchFamily="34" charset="0"/>
              <a:cs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a:solidFill>
                  <a:srgbClr val="000000"/>
                </a:solidFill>
                <a:latin typeface="Calibri Light" panose="020F0302020204030204" pitchFamily="34" charset="0"/>
                <a:cs typeface="Calibri Light" panose="020F0302020204030204" pitchFamily="34" charset="0"/>
              </a:rPr>
              <a:t>SPREEKT AL ONZE BEWONERS AAN</a:t>
            </a:r>
          </a:p>
        </p:txBody>
      </p:sp>
    </p:spTree>
    <p:extLst>
      <p:ext uri="{BB962C8B-B14F-4D97-AF65-F5344CB8AC3E}">
        <p14:creationId xmlns:p14="http://schemas.microsoft.com/office/powerpoint/2010/main" val="37913891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600" dirty="0"/>
              <a:t>1984: Tandem start dagopvang voor enkele volwassen mentaal gehandicapten;</a:t>
            </a:r>
            <a:endParaRPr lang="nl-BE" dirty="0"/>
          </a:p>
        </p:txBody>
      </p:sp>
      <p:pic>
        <p:nvPicPr>
          <p:cNvPr id="5" name="Afbeelding 4"/>
          <p:cNvPicPr>
            <a:picLocks noChangeAspect="1"/>
          </p:cNvPicPr>
          <p:nvPr/>
        </p:nvPicPr>
        <p:blipFill rotWithShape="1">
          <a:blip r:embed="rId3"/>
          <a:srcRect r="8496"/>
          <a:stretch/>
        </p:blipFill>
        <p:spPr>
          <a:xfrm rot="16200000">
            <a:off x="3742739" y="626461"/>
            <a:ext cx="4706522" cy="6858000"/>
          </a:xfrm>
          <a:prstGeom prst="rect">
            <a:avLst/>
          </a:prstGeom>
        </p:spPr>
      </p:pic>
    </p:spTree>
    <p:extLst>
      <p:ext uri="{BB962C8B-B14F-4D97-AF65-F5344CB8AC3E}">
        <p14:creationId xmlns:p14="http://schemas.microsoft.com/office/powerpoint/2010/main" val="1576561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4">
            <a:lumMod val="75000"/>
            <a:alpha val="75000"/>
          </a:schemeClr>
        </a:solidFill>
        <a:effectLst/>
      </p:bgPr>
    </p:bg>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283F70D8-EA12-4740-92DE-B575A7698F57}"/>
              </a:ext>
            </a:extLst>
          </p:cNvPr>
          <p:cNvSpPr txBox="1"/>
          <p:nvPr/>
        </p:nvSpPr>
        <p:spPr>
          <a:xfrm>
            <a:off x="2180435" y="6199754"/>
            <a:ext cx="7107936" cy="369332"/>
          </a:xfrm>
          <a:prstGeom prst="rect">
            <a:avLst/>
          </a:prstGeom>
          <a:noFill/>
        </p:spPr>
        <p:txBody>
          <a:bodyPr wrap="square">
            <a:spAutoFit/>
          </a:bodyPr>
          <a:lstStyle/>
          <a:p>
            <a:r>
              <a:rPr lang="nl-NL" dirty="0">
                <a:hlinkClick r:id="rId4"/>
              </a:rPr>
              <a:t>Belevingsgerichte zorg met audiovisuele belevingen | </a:t>
            </a:r>
            <a:r>
              <a:rPr lang="nl-NL" dirty="0" err="1">
                <a:hlinkClick r:id="rId4"/>
              </a:rPr>
              <a:t>Qwiek.up</a:t>
            </a:r>
            <a:r>
              <a:rPr lang="nl-NL" dirty="0">
                <a:hlinkClick r:id="rId4"/>
              </a:rPr>
              <a:t> - YouTube</a:t>
            </a:r>
            <a:endParaRPr lang="nl-BE" dirty="0"/>
          </a:p>
        </p:txBody>
      </p:sp>
      <p:pic>
        <p:nvPicPr>
          <p:cNvPr id="6" name="Onlinemedia 5" title="Belevingsgerichte zorg met audiovisuele belevingen | Qwiek.up">
            <a:hlinkClick r:id="" action="ppaction://media"/>
            <a:extLst>
              <a:ext uri="{FF2B5EF4-FFF2-40B4-BE49-F238E27FC236}">
                <a16:creationId xmlns:a16="http://schemas.microsoft.com/office/drawing/2014/main" id="{036A706C-11A0-4230-8C76-3A176329A924}"/>
              </a:ext>
            </a:extLst>
          </p:cNvPr>
          <p:cNvPicPr>
            <a:picLocks noRot="1" noChangeAspect="1"/>
          </p:cNvPicPr>
          <p:nvPr>
            <a:videoFile r:link="rId1"/>
          </p:nvPr>
        </p:nvPicPr>
        <p:blipFill>
          <a:blip r:embed="rId5"/>
          <a:stretch>
            <a:fillRect/>
          </a:stretch>
        </p:blipFill>
        <p:spPr>
          <a:xfrm>
            <a:off x="981922" y="288914"/>
            <a:ext cx="10228155" cy="5778907"/>
          </a:xfrm>
          <a:prstGeom prst="rect">
            <a:avLst/>
          </a:prstGeom>
        </p:spPr>
      </p:pic>
    </p:spTree>
    <p:extLst>
      <p:ext uri="{BB962C8B-B14F-4D97-AF65-F5344CB8AC3E}">
        <p14:creationId xmlns:p14="http://schemas.microsoft.com/office/powerpoint/2010/main" val="580307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600" dirty="0"/>
              <a:t>1988: erkenning wordt aangevraagd van de Vlaamse gemeenschap;</a:t>
            </a:r>
            <a:endParaRPr lang="nl-BE" dirty="0"/>
          </a:p>
        </p:txBody>
      </p:sp>
      <p:pic>
        <p:nvPicPr>
          <p:cNvPr id="4" name="Tijdelijke aanduiding voor inhoud 3"/>
          <p:cNvPicPr>
            <a:picLocks noGrp="1" noChangeAspect="1"/>
          </p:cNvPicPr>
          <p:nvPr>
            <p:ph idx="1"/>
          </p:nvPr>
        </p:nvPicPr>
        <p:blipFill rotWithShape="1">
          <a:blip r:embed="rId3"/>
          <a:srcRect b="36850"/>
          <a:stretch/>
        </p:blipFill>
        <p:spPr>
          <a:xfrm>
            <a:off x="2516944" y="1700784"/>
            <a:ext cx="6745517" cy="4557981"/>
          </a:xfrm>
          <a:prstGeom prst="rect">
            <a:avLst/>
          </a:prstGeom>
        </p:spPr>
      </p:pic>
    </p:spTree>
    <p:extLst>
      <p:ext uri="{BB962C8B-B14F-4D97-AF65-F5344CB8AC3E}">
        <p14:creationId xmlns:p14="http://schemas.microsoft.com/office/powerpoint/2010/main" val="3087507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600" dirty="0"/>
              <a:t>1992: Tandem krijgt erkenning voor 10 mentaal gehandicapten; dagopvang</a:t>
            </a:r>
            <a:endParaRPr lang="nl-BE" dirty="0"/>
          </a:p>
        </p:txBody>
      </p:sp>
      <p:pic>
        <p:nvPicPr>
          <p:cNvPr id="4" name="Tijdelijke aanduiding voor inhoud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729133" y="1700784"/>
            <a:ext cx="6400800" cy="4800600"/>
          </a:xfrm>
        </p:spPr>
      </p:pic>
    </p:spTree>
    <p:extLst>
      <p:ext uri="{BB962C8B-B14F-4D97-AF65-F5344CB8AC3E}">
        <p14:creationId xmlns:p14="http://schemas.microsoft.com/office/powerpoint/2010/main" val="3648919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Erkenning = subsidie voor personeel</a:t>
            </a:r>
          </a:p>
        </p:txBody>
      </p:sp>
      <p:pic>
        <p:nvPicPr>
          <p:cNvPr id="4" name="Tijdelijke aanduiding voor inhoud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346903" y="2140176"/>
            <a:ext cx="5498193" cy="4123645"/>
          </a:xfrm>
        </p:spPr>
      </p:pic>
    </p:spTree>
    <p:extLst>
      <p:ext uri="{BB962C8B-B14F-4D97-AF65-F5344CB8AC3E}">
        <p14:creationId xmlns:p14="http://schemas.microsoft.com/office/powerpoint/2010/main" val="946041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600" dirty="0"/>
              <a:t>1994: woonvorm voor 10 personen in huurpand in de Peperstraat;</a:t>
            </a:r>
            <a:endParaRPr lang="nl-BE" dirty="0"/>
          </a:p>
        </p:txBody>
      </p:sp>
      <p:pic>
        <p:nvPicPr>
          <p:cNvPr id="4" name="Tijdelijke aanduiding voor inhoud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966720" y="1618614"/>
            <a:ext cx="6583680" cy="4937761"/>
          </a:xfrm>
        </p:spPr>
      </p:pic>
    </p:spTree>
    <p:extLst>
      <p:ext uri="{BB962C8B-B14F-4D97-AF65-F5344CB8AC3E}">
        <p14:creationId xmlns:p14="http://schemas.microsoft.com/office/powerpoint/2010/main" val="483184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2002: nieuwbouw in de Onze Lieve Vrouwstraat</a:t>
            </a:r>
          </a:p>
        </p:txBody>
      </p:sp>
      <p:pic>
        <p:nvPicPr>
          <p:cNvPr id="4" name="Tijdelijke aanduiding voor inhoud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823374" y="1700784"/>
            <a:ext cx="6206066" cy="4654550"/>
          </a:xfrm>
        </p:spPr>
      </p:pic>
      <p:pic>
        <p:nvPicPr>
          <p:cNvPr id="5" name="Afbeelding 4"/>
          <p:cNvPicPr>
            <a:picLocks noChangeAspect="1"/>
          </p:cNvPicPr>
          <p:nvPr/>
        </p:nvPicPr>
        <p:blipFill rotWithShape="1">
          <a:blip r:embed="rId4" cstate="print">
            <a:extLst>
              <a:ext uri="{28A0092B-C50C-407E-A947-70E740481C1C}">
                <a14:useLocalDpi xmlns:a14="http://schemas.microsoft.com/office/drawing/2010/main" val="0"/>
              </a:ext>
            </a:extLst>
          </a:blip>
          <a:srcRect t="10750" b="11075"/>
          <a:stretch/>
        </p:blipFill>
        <p:spPr>
          <a:xfrm>
            <a:off x="0" y="2199259"/>
            <a:ext cx="6238240" cy="3657600"/>
          </a:xfrm>
          <a:prstGeom prst="rect">
            <a:avLst/>
          </a:prstGeom>
        </p:spPr>
      </p:pic>
    </p:spTree>
    <p:extLst>
      <p:ext uri="{BB962C8B-B14F-4D97-AF65-F5344CB8AC3E}">
        <p14:creationId xmlns:p14="http://schemas.microsoft.com/office/powerpoint/2010/main" val="95125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2006: aankoop huis Noordenstraat</a:t>
            </a:r>
          </a:p>
        </p:txBody>
      </p:sp>
      <p:pic>
        <p:nvPicPr>
          <p:cNvPr id="4" name="Tijdelijke aanduiding voor inhoud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21369"/>
          <a:stretch/>
        </p:blipFill>
        <p:spPr>
          <a:xfrm>
            <a:off x="1341120" y="1602482"/>
            <a:ext cx="8290560" cy="4889199"/>
          </a:xfrm>
        </p:spPr>
      </p:pic>
    </p:spTree>
    <p:extLst>
      <p:ext uri="{BB962C8B-B14F-4D97-AF65-F5344CB8AC3E}">
        <p14:creationId xmlns:p14="http://schemas.microsoft.com/office/powerpoint/2010/main" val="423895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ntwerp Gestreept blauw (16:9)">
  <a:themeElements>
    <a:clrScheme name="Banded Design Blue">
      <a:dk1>
        <a:srgbClr val="404040"/>
      </a:dk1>
      <a:lt1>
        <a:sysClr val="window" lastClr="FFFFFF"/>
      </a:lt1>
      <a:dk2>
        <a:srgbClr val="263050"/>
      </a:dk2>
      <a:lt2>
        <a:srgbClr val="E5E8E8"/>
      </a:lt2>
      <a:accent1>
        <a:srgbClr val="77B142"/>
      </a:accent1>
      <a:accent2>
        <a:srgbClr val="E3C01E"/>
      </a:accent2>
      <a:accent3>
        <a:srgbClr val="0070C0"/>
      </a:accent3>
      <a:accent4>
        <a:srgbClr val="7556A4"/>
      </a:accent4>
      <a:accent5>
        <a:srgbClr val="F08F1E"/>
      </a:accent5>
      <a:accent6>
        <a:srgbClr val="CB3E3A"/>
      </a:accent6>
      <a:hlink>
        <a:srgbClr val="0070C0"/>
      </a:hlink>
      <a:folHlink>
        <a:srgbClr val="7556A4"/>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11307983_TF16391941_TF16391941" id="{3B8B0E0F-177B-4B5C-8996-7A91D07F23EE}" vid="{C54A568F-4BC5-4274-9CC3-9F56490F71B9}"/>
    </a:ext>
  </a:extLst>
</a:theme>
</file>

<file path=ppt/theme/theme2.xml><?xml version="1.0" encoding="utf-8"?>
<a:theme xmlns:a="http://schemas.openxmlformats.org/drawingml/2006/main" name="Pakket">
  <a:themeElements>
    <a:clrScheme name="Pakket">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kke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kket">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3.xml><?xml version="1.0" encoding="utf-8"?>
<a:theme xmlns:a="http://schemas.openxmlformats.org/drawingml/2006/main" name="Office-thema">
  <a:themeElements>
    <a:clrScheme name="Banded Design Blue">
      <a:dk1>
        <a:srgbClr val="404040"/>
      </a:dk1>
      <a:lt1>
        <a:sysClr val="window" lastClr="FFFFFF"/>
      </a:lt1>
      <a:dk2>
        <a:srgbClr val="263050"/>
      </a:dk2>
      <a:lt2>
        <a:srgbClr val="E5E8E8"/>
      </a:lt2>
      <a:accent1>
        <a:srgbClr val="77B142"/>
      </a:accent1>
      <a:accent2>
        <a:srgbClr val="E3C01E"/>
      </a:accent2>
      <a:accent3>
        <a:srgbClr val="0070C0"/>
      </a:accent3>
      <a:accent4>
        <a:srgbClr val="7556A4"/>
      </a:accent4>
      <a:accent5>
        <a:srgbClr val="F08F1E"/>
      </a:accent5>
      <a:accent6>
        <a:srgbClr val="CB3E3A"/>
      </a:accent6>
      <a:hlink>
        <a:srgbClr val="0070C0"/>
      </a:hlink>
      <a:folHlink>
        <a:srgbClr val="7556A4"/>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4.xml><?xml version="1.0" encoding="utf-8"?>
<a:theme xmlns:a="http://schemas.openxmlformats.org/drawingml/2006/main" name="Office-thema">
  <a:themeElements>
    <a:clrScheme name="Banded Design Blue">
      <a:dk1>
        <a:srgbClr val="404040"/>
      </a:dk1>
      <a:lt1>
        <a:sysClr val="window" lastClr="FFFFFF"/>
      </a:lt1>
      <a:dk2>
        <a:srgbClr val="263050"/>
      </a:dk2>
      <a:lt2>
        <a:srgbClr val="E5E8E8"/>
      </a:lt2>
      <a:accent1>
        <a:srgbClr val="77B142"/>
      </a:accent1>
      <a:accent2>
        <a:srgbClr val="E3C01E"/>
      </a:accent2>
      <a:accent3>
        <a:srgbClr val="0070C0"/>
      </a:accent3>
      <a:accent4>
        <a:srgbClr val="7556A4"/>
      </a:accent4>
      <a:accent5>
        <a:srgbClr val="F08F1E"/>
      </a:accent5>
      <a:accent6>
        <a:srgbClr val="CB3E3A"/>
      </a:accent6>
      <a:hlink>
        <a:srgbClr val="0070C0"/>
      </a:hlink>
      <a:folHlink>
        <a:srgbClr val="7556A4"/>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Natuurpresentatie, blauw en met strepen, met een foto van zonsopgang in de bergen (breedbeeld)</Template>
  <TotalTime>1020</TotalTime>
  <Words>1747</Words>
  <Application>Microsoft Macintosh PowerPoint</Application>
  <PresentationFormat>Breedbeeld</PresentationFormat>
  <Paragraphs>158</Paragraphs>
  <Slides>30</Slides>
  <Notes>20</Notes>
  <HiddenSlides>0</HiddenSlides>
  <MMClips>1</MMClips>
  <ScaleCrop>false</ScaleCrop>
  <HeadingPairs>
    <vt:vector size="6" baseType="variant">
      <vt:variant>
        <vt:lpstr>Gebruikte lettertypen</vt:lpstr>
      </vt:variant>
      <vt:variant>
        <vt:i4>7</vt:i4>
      </vt:variant>
      <vt:variant>
        <vt:lpstr>Thema</vt:lpstr>
      </vt:variant>
      <vt:variant>
        <vt:i4>2</vt:i4>
      </vt:variant>
      <vt:variant>
        <vt:lpstr>Diatitels</vt:lpstr>
      </vt:variant>
      <vt:variant>
        <vt:i4>30</vt:i4>
      </vt:variant>
    </vt:vector>
  </HeadingPairs>
  <TitlesOfParts>
    <vt:vector size="39" baseType="lpstr">
      <vt:lpstr>Arial</vt:lpstr>
      <vt:lpstr>Calibri</vt:lpstr>
      <vt:lpstr>Calibri Light</vt:lpstr>
      <vt:lpstr>Corbel</vt:lpstr>
      <vt:lpstr>Euphemia</vt:lpstr>
      <vt:lpstr>Gill Sans MT</vt:lpstr>
      <vt:lpstr>Wingdings</vt:lpstr>
      <vt:lpstr>Ontwerp Gestreept blauw (16:9)</vt:lpstr>
      <vt:lpstr>Pakket</vt:lpstr>
      <vt:lpstr>Tandem</vt:lpstr>
      <vt:lpstr>1983: Tandem werd gesticht door enkele vrijwilligers uit Diepenbeek met publicatie in het staatsblad</vt:lpstr>
      <vt:lpstr>1984: Tandem start dagopvang voor enkele volwassen mentaal gehandicapten;</vt:lpstr>
      <vt:lpstr>1988: erkenning wordt aangevraagd van de Vlaamse gemeenschap;</vt:lpstr>
      <vt:lpstr>1992: Tandem krijgt erkenning voor 10 mentaal gehandicapten; dagopvang</vt:lpstr>
      <vt:lpstr>Erkenning = subsidie voor personeel</vt:lpstr>
      <vt:lpstr>1994: woonvorm voor 10 personen in huurpand in de Peperstraat;</vt:lpstr>
      <vt:lpstr>2002: nieuwbouw in de Onze Lieve Vrouwstraat</vt:lpstr>
      <vt:lpstr>2006: aankoop huis Noordenstraat</vt:lpstr>
      <vt:lpstr>2007: opstart van de seniorenwerking</vt:lpstr>
      <vt:lpstr>2012: uitbreiding van dagcentrum en seniorenwerking</vt:lpstr>
      <vt:lpstr>2017: gedaan met de subsidies, lang leve de persoonsvolgende financiering</vt:lpstr>
      <vt:lpstr>2018: Opstart atelier De Poos</vt:lpstr>
      <vt:lpstr>PowerPoint-presentatie</vt:lpstr>
      <vt:lpstr>PowerPoint-presentatie</vt:lpstr>
      <vt:lpstr>2020: Opstart Begeleid Werken + ZorgOnline</vt:lpstr>
      <vt:lpstr>2021: uitbreiding mobiele werking                     (Begeleid Werken + Thuisbegeleiding)</vt:lpstr>
      <vt:lpstr>PowerPoint-presentatie</vt:lpstr>
      <vt:lpstr>Huis 3</vt:lpstr>
      <vt:lpstr>De Methode van Urlings </vt:lpstr>
      <vt:lpstr>METHODE URLINGS            </vt:lpstr>
      <vt:lpstr>Attitude en grondhouding</vt:lpstr>
      <vt:lpstr>Verdiepen in levensverhalen</vt:lpstr>
      <vt:lpstr> voorbeelden van benaderingswijzen            </vt:lpstr>
      <vt:lpstr>Aan de slag in huis 3</vt:lpstr>
      <vt:lpstr>Aan de slag in huis 3</vt:lpstr>
      <vt:lpstr>Aan de slag in huis 3</vt:lpstr>
      <vt:lpstr>Waar wij nog van dromen </vt:lpstr>
      <vt:lpstr>Qwiek.up</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Tandem</dc:title>
  <dc:creator>JanClaes</dc:creator>
  <cp:lastModifiedBy>Microsoft Office User</cp:lastModifiedBy>
  <cp:revision>30</cp:revision>
  <cp:lastPrinted>2018-08-14T10:41:22Z</cp:lastPrinted>
  <dcterms:created xsi:type="dcterms:W3CDTF">2018-08-08T11:01:54Z</dcterms:created>
  <dcterms:modified xsi:type="dcterms:W3CDTF">2022-04-05T09:11:16Z</dcterms:modified>
</cp:coreProperties>
</file>